
<file path=[Content_Types].xml><?xml version="1.0" encoding="utf-8"?>
<Types xmlns="http://schemas.openxmlformats.org/package/2006/content-types">
  <Default Extension="emf" ContentType="image/x-emf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4" r:id="rId1"/>
  </p:sldMasterIdLst>
  <p:notesMasterIdLst>
    <p:notesMasterId r:id="rId19"/>
  </p:notesMasterIdLst>
  <p:handoutMasterIdLst>
    <p:handoutMasterId r:id="rId20"/>
  </p:handoutMasterIdLst>
  <p:sldIdLst>
    <p:sldId id="265" r:id="rId2"/>
    <p:sldId id="362" r:id="rId3"/>
    <p:sldId id="356" r:id="rId4"/>
    <p:sldId id="357" r:id="rId5"/>
    <p:sldId id="360" r:id="rId6"/>
    <p:sldId id="358" r:id="rId7"/>
    <p:sldId id="367" r:id="rId8"/>
    <p:sldId id="353" r:id="rId9"/>
    <p:sldId id="293" r:id="rId10"/>
    <p:sldId id="308" r:id="rId11"/>
    <p:sldId id="354" r:id="rId12"/>
    <p:sldId id="361" r:id="rId13"/>
    <p:sldId id="355" r:id="rId14"/>
    <p:sldId id="364" r:id="rId15"/>
    <p:sldId id="365" r:id="rId16"/>
    <p:sldId id="366" r:id="rId17"/>
    <p:sldId id="363" r:id="rId1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0066"/>
    <a:srgbClr val="C1236E"/>
    <a:srgbClr val="B32AB7"/>
    <a:srgbClr val="FF4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7438" autoAdjust="0"/>
    <p:restoredTop sz="96394" autoAdjust="0"/>
  </p:normalViewPr>
  <p:slideViewPr>
    <p:cSldViewPr snapToGrid="0" showGuides="1">
      <p:cViewPr varScale="1">
        <p:scale>
          <a:sx n="79" d="100"/>
          <a:sy n="79" d="100"/>
        </p:scale>
        <p:origin x="1123" y="67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>
      <p:cViewPr varScale="1">
        <p:scale>
          <a:sx n="76" d="100"/>
          <a:sy n="76" d="100"/>
        </p:scale>
        <p:origin x="2412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1658A34-83F4-4B2E-BC5A-DE51EE8822F9}" type="datetimeFigureOut">
              <a:rPr lang="en-US" smtClean="0"/>
              <a:t>3/11/2022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78FE58C-C1A6-4C4C-90C2-B7F5B0504B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460503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F2E1917-0BAF-4687-978A-82FFF05559C3}" type="datetimeFigureOut">
              <a:rPr lang="en-US" smtClean="0"/>
              <a:t>3/11/2022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10E1E9A-E921-4174-A0FC-51868D7AC5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7860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1400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accent3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ACDEC5-C268-4659-B5EC-7853D6948864}" type="datetime1">
              <a:rPr lang="en-US" smtClean="0"/>
              <a:t>3/11/2022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67056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62100" y="1825625"/>
            <a:ext cx="9791700" cy="43513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63B82A-1966-40C3-B134-4D75DAF7D552}" type="datetime1">
              <a:rPr lang="en-US" smtClean="0"/>
              <a:t>3/11/2022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18852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62100" y="365125"/>
            <a:ext cx="70104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70C25C-45DF-41AF-AFD6-C57CDE384B91}" type="datetime1">
              <a:rPr lang="en-US" smtClean="0"/>
              <a:t>3/11/2022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88301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562100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 descr="An empty placeholder to add an image. Click on the placeholder and select the image that you wish to add"/>
          <p:cNvSpPr>
            <a:spLocks noGrp="1"/>
          </p:cNvSpPr>
          <p:nvPr>
            <p:ph type="pic" idx="1"/>
          </p:nvPr>
        </p:nvSpPr>
        <p:spPr>
          <a:xfrm>
            <a:off x="5678904" y="987425"/>
            <a:ext cx="5678424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562100" y="2101850"/>
            <a:ext cx="3932237" cy="3759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B8BD2A-D87A-4551-884A-0B3643787484}" type="datetime1">
              <a:rPr lang="en-US" smtClean="0"/>
              <a:t>3/11/2022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38888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CB835-8AA4-4553-931E-CE915766526A}" type="datetime1">
              <a:rPr lang="en-US" smtClean="0"/>
              <a:t>3/11/2022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87939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41658" y="1709738"/>
            <a:ext cx="10105791" cy="2862262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41658" y="4589463"/>
            <a:ext cx="10105791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F2B673-6BC3-4549-B116-175E7B363C8F}" type="datetime1">
              <a:rPr lang="en-US" smtClean="0"/>
              <a:t>3/11/2022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7686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69700" y="1825625"/>
            <a:ext cx="475488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05325" y="1825625"/>
            <a:ext cx="475488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2D17E8-EB42-4ABE-9F0A-17B8697DA491}" type="datetime1">
              <a:rPr lang="en-US" smtClean="0"/>
              <a:t>3/11/2022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368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24100" y="274638"/>
            <a:ext cx="902335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62100" y="1489075"/>
            <a:ext cx="4754880" cy="641350"/>
          </a:xfrm>
          <a:noFill/>
          <a:ln>
            <a:noFill/>
          </a:ln>
        </p:spPr>
        <p:txBody>
          <a:bodyPr anchor="b"/>
          <a:lstStyle>
            <a:lvl1pPr marL="0" indent="0">
              <a:buNone/>
              <a:defRPr sz="2400" b="0">
                <a:solidFill>
                  <a:schemeClr val="accent3">
                    <a:lumMod val="5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62100" y="2193925"/>
            <a:ext cx="4754880" cy="39782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98920" y="1489075"/>
            <a:ext cx="4754880" cy="641350"/>
          </a:xfrm>
          <a:noFill/>
          <a:ln>
            <a:noFill/>
          </a:ln>
        </p:spPr>
        <p:txBody>
          <a:bodyPr anchor="b"/>
          <a:lstStyle>
            <a:lvl1pPr marL="0" indent="0">
              <a:buNone/>
              <a:defRPr sz="2400" b="0">
                <a:solidFill>
                  <a:schemeClr val="accent3">
                    <a:lumMod val="5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98920" y="2193925"/>
            <a:ext cx="4754880" cy="39782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F7CF1D-4096-4ACA-8C0D-F4FA9ABE1469}" type="datetime1">
              <a:rPr lang="en-US" smtClean="0"/>
              <a:t>3/11/2022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16615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239A4C-CE4C-4C06-B3B3-59698E8AD247}" type="datetime1">
              <a:rPr lang="en-US" smtClean="0"/>
              <a:t>3/11/2022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05862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7E0112-6601-40CA-A33C-EFADFACE5511}" type="datetime1">
              <a:rPr lang="en-US" smtClean="0"/>
              <a:t>3/11/2022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51414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2100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678905" y="987425"/>
            <a:ext cx="567648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62100" y="2101850"/>
            <a:ext cx="3932237" cy="3759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FE5CFD-CD8D-4D42-8799-DD6D6EF49173}" type="datetime1">
              <a:rPr lang="en-US" smtClean="0"/>
              <a:t>3/11/2022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87120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562100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 descr="An empty placeholder to add an image. Click on the placeholder and select the image that you wish to add"/>
          <p:cNvSpPr>
            <a:spLocks noGrp="1"/>
          </p:cNvSpPr>
          <p:nvPr>
            <p:ph type="pic" idx="1"/>
          </p:nvPr>
        </p:nvSpPr>
        <p:spPr>
          <a:xfrm>
            <a:off x="5678904" y="987425"/>
            <a:ext cx="5678424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562100" y="2101850"/>
            <a:ext cx="3932237" cy="3759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C5EFC6-2179-40B6-8E67-EDBB00F9B139}" type="datetime1">
              <a:rPr lang="en-US" smtClean="0"/>
              <a:t>3/11/2022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93596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ltGray">
      <p:bgPr>
        <a:blipFill dpi="0" rotWithShape="1">
          <a:blip r:embed="rId1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324100" y="365125"/>
            <a:ext cx="9029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62100" y="1825625"/>
            <a:ext cx="9791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562100" y="6356350"/>
            <a:ext cx="25527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CA3686AD-779D-4D87-9588-29E071F7E895}" type="datetime1">
              <a:rPr lang="en-US" smtClean="0"/>
              <a:t>3/11/2022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8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/>
              <a:t>Add a footer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077200" y="6356350"/>
            <a:ext cx="3276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71B7BAC7-FE87-40F6-AA24-4F4685D1B02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93672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  <p:sldLayoutId id="2147483681" r:id="rId12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ftr="0" dt="0"/>
  <p:txStyles>
    <p:titleStyle>
      <a:lvl1pPr algn="l" defTabSz="914400" rtl="0" eaLnBrk="1" latinLnBrk="0" hangingPunct="1">
        <a:spcBef>
          <a:spcPct val="0"/>
        </a:spcBef>
        <a:buNone/>
        <a:defRPr sz="4400" kern="120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ct val="30000"/>
        </a:spcBef>
        <a:buClr>
          <a:schemeClr val="accent3"/>
        </a:buClr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ct val="30000"/>
        </a:spcBef>
        <a:buClr>
          <a:schemeClr val="accent3"/>
        </a:buClr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ct val="30000"/>
        </a:spcBef>
        <a:buClr>
          <a:schemeClr val="accent3"/>
        </a:buClr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ct val="30000"/>
        </a:spcBef>
        <a:buClr>
          <a:schemeClr val="accent3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ct val="30000"/>
        </a:spcBef>
        <a:buClr>
          <a:schemeClr val="accent3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0" orient="horz" pos="2160" userDrawn="1">
          <p15:clr>
            <a:srgbClr val="F26B43"/>
          </p15:clr>
        </p15:guide>
        <p15:guide id="1" pos="3840" userDrawn="1">
          <p15:clr>
            <a:srgbClr val="F26B43"/>
          </p15:clr>
        </p15:guide>
        <p15:guide id="2" pos="1464" userDrawn="1">
          <p15:clr>
            <a:srgbClr val="F26B43"/>
          </p15:clr>
        </p15:guide>
        <p15:guide id="3" pos="7152" userDrawn="1">
          <p15:clr>
            <a:srgbClr val="F26B43"/>
          </p15:clr>
        </p15:guide>
        <p15:guide id="4" pos="984" userDrawn="1">
          <p15:clr>
            <a:srgbClr val="F26B43"/>
          </p15:clr>
        </p15:guide>
        <p15:guide id="5" orient="horz" pos="388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FF4FC672-C471-4DE1-8A49-42307BFF677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9535" y="360665"/>
            <a:ext cx="3513600" cy="5923908"/>
          </a:xfrm>
          <a:prstGeom prst="rect">
            <a:avLst/>
          </a:prstGeom>
          <a:effectLst>
            <a:reflection endPos="0" dist="50800" dir="5400000" sy="-100000" algn="bl" rotWithShape="0"/>
            <a:softEdge rad="0"/>
          </a:effectLst>
          <a:scene3d>
            <a:camera prst="orthographicFront"/>
            <a:lightRig rig="threePt" dir="t"/>
          </a:scene3d>
          <a:sp3d>
            <a:bevelT prst="angle"/>
          </a:sp3d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010599" y="827426"/>
            <a:ext cx="8021053" cy="3596027"/>
          </a:xfrm>
        </p:spPr>
        <p:txBody>
          <a:bodyPr anchor="ctr">
            <a:noAutofit/>
          </a:bodyPr>
          <a:lstStyle/>
          <a:p>
            <a:r>
              <a:rPr lang="en-MY" sz="4000" b="1" dirty="0">
                <a:solidFill>
                  <a:schemeClr val="accent1">
                    <a:lumMod val="50000"/>
                  </a:schemeClr>
                </a:solidFill>
              </a:rPr>
              <a:t>TRAINING OF CORE TRAINERS </a:t>
            </a:r>
            <a:br>
              <a:rPr lang="en-MY" sz="4000" b="1" dirty="0">
                <a:solidFill>
                  <a:schemeClr val="accent1">
                    <a:lumMod val="50000"/>
                  </a:schemeClr>
                </a:solidFill>
              </a:rPr>
            </a:br>
            <a:r>
              <a:rPr lang="en-MY" sz="4000" b="1" dirty="0">
                <a:solidFill>
                  <a:schemeClr val="accent1">
                    <a:lumMod val="50000"/>
                  </a:schemeClr>
                </a:solidFill>
              </a:rPr>
              <a:t>CLINICAL PRACTICE GUIDELINES </a:t>
            </a:r>
            <a:br>
              <a:rPr lang="en-MY" sz="4000" b="1" dirty="0">
                <a:solidFill>
                  <a:schemeClr val="accent1">
                    <a:lumMod val="50000"/>
                  </a:schemeClr>
                </a:solidFill>
              </a:rPr>
            </a:br>
            <a:r>
              <a:rPr lang="en-MY" sz="4000" b="1" dirty="0">
                <a:solidFill>
                  <a:schemeClr val="accent1">
                    <a:lumMod val="50000"/>
                  </a:schemeClr>
                </a:solidFill>
              </a:rPr>
              <a:t>MANAGEMENT OF </a:t>
            </a:r>
            <a:br>
              <a:rPr lang="en-MY" sz="4000" b="1" dirty="0">
                <a:solidFill>
                  <a:schemeClr val="accent1">
                    <a:lumMod val="50000"/>
                  </a:schemeClr>
                </a:solidFill>
              </a:rPr>
            </a:br>
            <a:r>
              <a:rPr lang="en-US" sz="4000" b="1" dirty="0">
                <a:solidFill>
                  <a:schemeClr val="accent1">
                    <a:lumMod val="50000"/>
                  </a:schemeClr>
                </a:solidFill>
              </a:rPr>
              <a:t>BREAST CANCER </a:t>
            </a:r>
            <a:br>
              <a:rPr lang="en-US" sz="4000" b="1" dirty="0">
                <a:solidFill>
                  <a:schemeClr val="accent1">
                    <a:lumMod val="50000"/>
                  </a:schemeClr>
                </a:solidFill>
              </a:rPr>
            </a:br>
            <a:r>
              <a:rPr lang="en-US" sz="4000" b="1" dirty="0">
                <a:solidFill>
                  <a:schemeClr val="accent1">
                    <a:lumMod val="50000"/>
                  </a:schemeClr>
                </a:solidFill>
              </a:rPr>
              <a:t>(THIRD EDITION)</a:t>
            </a:r>
            <a:endParaRPr lang="en-MY" sz="40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23012" y="4638669"/>
            <a:ext cx="8021053" cy="1655762"/>
          </a:xfrm>
        </p:spPr>
        <p:txBody>
          <a:bodyPr>
            <a:normAutofit/>
          </a:bodyPr>
          <a:lstStyle/>
          <a:p>
            <a:r>
              <a:rPr lang="en-US" sz="4000" b="1" dirty="0">
                <a:solidFill>
                  <a:srgbClr val="CC0066"/>
                </a:solidFill>
                <a:latin typeface="+mj-lt"/>
              </a:rPr>
              <a:t>TREATMENT - SURGERY I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5CC7622-5109-4FEF-95A2-C0A046F9A5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30780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13"/>
          <p:cNvSpPr>
            <a:spLocks noGrp="1"/>
          </p:cNvSpPr>
          <p:nvPr>
            <p:ph idx="1"/>
          </p:nvPr>
        </p:nvSpPr>
        <p:spPr>
          <a:xfrm>
            <a:off x="1070043" y="1478686"/>
            <a:ext cx="10044999" cy="4951298"/>
          </a:xfrm>
        </p:spPr>
        <p:txBody>
          <a:bodyPr>
            <a:normAutofit lnSpcReduction="10000"/>
          </a:bodyPr>
          <a:lstStyle/>
          <a:p>
            <a:r>
              <a:rPr lang="en-MY" sz="3200" dirty="0"/>
              <a:t>The American College of Surgeons Oncology Group Z0011 study:</a:t>
            </a:r>
            <a:r>
              <a:rPr lang="en-MY" sz="3200" baseline="30000" dirty="0"/>
              <a:t>45</a:t>
            </a:r>
          </a:p>
          <a:p>
            <a:pPr marL="534988" lvl="1" indent="-261938">
              <a:buFont typeface="Wingdings" panose="05000000000000000000" pitchFamily="2" charset="2"/>
              <a:buChar char="§"/>
            </a:pPr>
            <a:r>
              <a:rPr lang="en-MY" sz="2800" dirty="0"/>
              <a:t>cT1-T2N0 breast cancer patients </a:t>
            </a:r>
          </a:p>
          <a:p>
            <a:pPr marL="534988" lvl="1" indent="-261938">
              <a:buFont typeface="Wingdings" panose="05000000000000000000" pitchFamily="2" charset="2"/>
              <a:buChar char="§"/>
            </a:pPr>
            <a:r>
              <a:rPr lang="en-MY" sz="2800" dirty="0"/>
              <a:t>underwent BCS </a:t>
            </a:r>
          </a:p>
          <a:p>
            <a:pPr marL="534988" lvl="1" indent="-261938">
              <a:buFont typeface="Wingdings" panose="05000000000000000000" pitchFamily="2" charset="2"/>
              <a:buChar char="§"/>
            </a:pPr>
            <a:r>
              <a:rPr lang="en-MY" sz="2800" dirty="0"/>
              <a:t>up to 2 positive SLNs identified</a:t>
            </a:r>
          </a:p>
          <a:p>
            <a:r>
              <a:rPr lang="en-MY" sz="3200" dirty="0"/>
              <a:t>Sentinel lymph nodes dissection (</a:t>
            </a:r>
            <a:r>
              <a:rPr lang="en-GB" sz="3200" dirty="0"/>
              <a:t>SLND) alone </a:t>
            </a:r>
            <a:r>
              <a:rPr lang="en-MY" sz="3200" dirty="0"/>
              <a:t>was not inferior in </a:t>
            </a:r>
            <a:r>
              <a:rPr lang="en-GB" sz="3200" dirty="0"/>
              <a:t>survival &amp; LR compared with SLND followed by axillary lymph node dissection (ALND).</a:t>
            </a:r>
            <a:endParaRPr lang="en-GB" sz="3200" baseline="30000" dirty="0"/>
          </a:p>
          <a:p>
            <a:pPr marL="0" indent="0">
              <a:buNone/>
            </a:pPr>
            <a:endParaRPr lang="en-GB" sz="2000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GB" sz="2000" dirty="0">
              <a:solidFill>
                <a:srgbClr val="FF0000"/>
              </a:solidFill>
            </a:endParaRPr>
          </a:p>
          <a:p>
            <a:pPr marL="0" indent="0" algn="just">
              <a:lnSpc>
                <a:spcPct val="110000"/>
              </a:lnSpc>
              <a:spcBef>
                <a:spcPts val="0"/>
              </a:spcBef>
              <a:buNone/>
            </a:pPr>
            <a:r>
              <a:rPr lang="en-GB" sz="1500" dirty="0"/>
              <a:t>45. Giuliano AE, et al. Axillary dissection vs no axillary dissection in women with invasive breast cancer and sentinel node   </a:t>
            </a:r>
          </a:p>
          <a:p>
            <a:pPr marL="0" indent="0" algn="just">
              <a:lnSpc>
                <a:spcPct val="110000"/>
              </a:lnSpc>
              <a:spcBef>
                <a:spcPts val="0"/>
              </a:spcBef>
              <a:buNone/>
            </a:pPr>
            <a:r>
              <a:rPr lang="en-GB" sz="1500" dirty="0"/>
              <a:t>      metastasis: a randomized clinical trial. JAMA. 2011;305(6):569-75</a:t>
            </a:r>
          </a:p>
          <a:p>
            <a:pPr lvl="0">
              <a:buFont typeface="Wingdings" panose="05000000000000000000" pitchFamily="2" charset="2"/>
              <a:buChar char="§"/>
            </a:pPr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CB324EC-2B34-4266-865A-6E84EDD1A06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51163" b="598"/>
          <a:stretch/>
        </p:blipFill>
        <p:spPr>
          <a:xfrm>
            <a:off x="11115041" y="5852503"/>
            <a:ext cx="962024" cy="964832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B78FA09-9B53-4EDC-8ED0-8CB2803A69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10</a:t>
            </a:fld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459A7503-51F9-454E-94A4-74A675ED04C9}"/>
              </a:ext>
            </a:extLst>
          </p:cNvPr>
          <p:cNvSpPr/>
          <p:nvPr/>
        </p:nvSpPr>
        <p:spPr>
          <a:xfrm>
            <a:off x="4807539" y="6312760"/>
            <a:ext cx="6283036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n-MY" sz="2000" b="1" dirty="0">
                <a:ln w="22225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chemeClr val="tx2"/>
                </a:solidFill>
                <a:latin typeface="Pristina" panose="03060402040406080204" pitchFamily="66" charset="0"/>
              </a:rPr>
              <a:t>Clinical Practice Guidelines Management of Breast Cancer (Third Edition)</a:t>
            </a:r>
            <a:endParaRPr lang="en-MY" sz="2000" b="1" dirty="0">
              <a:ln w="22225">
                <a:solidFill>
                  <a:schemeClr val="tx2">
                    <a:lumMod val="75000"/>
                  </a:schemeClr>
                </a:solidFill>
                <a:prstDash val="solid"/>
              </a:ln>
              <a:solidFill>
                <a:schemeClr val="tx2"/>
              </a:solidFill>
              <a:effectLst>
                <a:outerShdw dist="38100" dir="2640000" algn="bl" rotWithShape="0">
                  <a:schemeClr val="accent1"/>
                </a:outerShdw>
              </a:effectLst>
              <a:latin typeface="Pristina" panose="03060402040406080204" pitchFamily="66" charset="0"/>
            </a:endParaRPr>
          </a:p>
        </p:txBody>
      </p:sp>
      <p:sp>
        <p:nvSpPr>
          <p:cNvPr id="10" name="Title 3">
            <a:extLst>
              <a:ext uri="{FF2B5EF4-FFF2-40B4-BE49-F238E27FC236}">
                <a16:creationId xmlns:a16="http://schemas.microsoft.com/office/drawing/2014/main" id="{92104A0D-FDB0-48C7-A9FC-E41B6210676A}"/>
              </a:ext>
            </a:extLst>
          </p:cNvPr>
          <p:cNvSpPr txBox="1">
            <a:spLocks/>
          </p:cNvSpPr>
          <p:nvPr/>
        </p:nvSpPr>
        <p:spPr>
          <a:xfrm>
            <a:off x="1524000" y="283565"/>
            <a:ext cx="9144000" cy="134911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MY" b="1" dirty="0">
                <a:solidFill>
                  <a:srgbClr val="CC0066"/>
                </a:solidFill>
              </a:rPr>
              <a:t>Sentinel lymph nodes biopsy</a:t>
            </a:r>
            <a:r>
              <a:rPr lang="en-MY" sz="2000" b="1" dirty="0">
                <a:solidFill>
                  <a:srgbClr val="CC0066"/>
                </a:solidFill>
              </a:rPr>
              <a:t>-2</a:t>
            </a:r>
          </a:p>
        </p:txBody>
      </p:sp>
    </p:spTree>
    <p:extLst>
      <p:ext uri="{BB962C8B-B14F-4D97-AF65-F5344CB8AC3E}">
        <p14:creationId xmlns:p14="http://schemas.microsoft.com/office/powerpoint/2010/main" val="30369548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35DE5776-FF3F-4670-B87D-ECE66C64668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51163" b="598"/>
          <a:stretch/>
        </p:blipFill>
        <p:spPr>
          <a:xfrm>
            <a:off x="11115041" y="5852503"/>
            <a:ext cx="962024" cy="964832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B8EA624A-BABB-4E3C-A104-092064E55A6E}"/>
              </a:ext>
            </a:extLst>
          </p:cNvPr>
          <p:cNvSpPr/>
          <p:nvPr/>
        </p:nvSpPr>
        <p:spPr>
          <a:xfrm>
            <a:off x="4807539" y="6312760"/>
            <a:ext cx="6283036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n-MY" sz="2000" b="1" dirty="0">
                <a:ln w="22225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chemeClr val="tx2"/>
                </a:solidFill>
                <a:latin typeface="Pristina" panose="03060402040406080204" pitchFamily="66" charset="0"/>
              </a:rPr>
              <a:t>Clinical Practice Guidelines Management of Breast Cancer (Third Edition)</a:t>
            </a:r>
            <a:endParaRPr lang="en-MY" sz="2000" b="1" dirty="0">
              <a:ln w="22225">
                <a:solidFill>
                  <a:schemeClr val="tx2">
                    <a:lumMod val="75000"/>
                  </a:schemeClr>
                </a:solidFill>
                <a:prstDash val="solid"/>
              </a:ln>
              <a:solidFill>
                <a:schemeClr val="tx2"/>
              </a:solidFill>
              <a:effectLst>
                <a:outerShdw dist="38100" dir="2640000" algn="bl" rotWithShape="0">
                  <a:schemeClr val="accent1"/>
                </a:outerShdw>
              </a:effectLst>
              <a:latin typeface="Pristina" panose="03060402040406080204" pitchFamily="66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524A09E-7365-0743-8E09-511BACEB82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24100" y="287301"/>
            <a:ext cx="9029700" cy="1325563"/>
          </a:xfrm>
        </p:spPr>
        <p:txBody>
          <a:bodyPr>
            <a:normAutofit fontScale="90000"/>
          </a:bodyPr>
          <a:lstStyle/>
          <a:p>
            <a:pPr algn="ctr"/>
            <a:br>
              <a:rPr lang="en-MY" dirty="0">
                <a:solidFill>
                  <a:srgbClr val="CC0066"/>
                </a:solidFill>
              </a:rPr>
            </a:br>
            <a:br>
              <a:rPr lang="en-MY" dirty="0">
                <a:solidFill>
                  <a:srgbClr val="CC0066"/>
                </a:solidFill>
              </a:rPr>
            </a:br>
            <a:r>
              <a:rPr lang="en-MY" sz="4900" b="1" dirty="0">
                <a:solidFill>
                  <a:srgbClr val="CC0066"/>
                </a:solidFill>
              </a:rPr>
              <a:t>Sentinel lymph nodes biopsy</a:t>
            </a:r>
            <a:r>
              <a:rPr lang="en-MY" sz="2200" b="1" dirty="0">
                <a:solidFill>
                  <a:srgbClr val="CC0066"/>
                </a:solidFill>
              </a:rPr>
              <a:t>-3</a:t>
            </a:r>
            <a:br>
              <a:rPr lang="en-MY" sz="4800" dirty="0">
                <a:solidFill>
                  <a:srgbClr val="CC0066"/>
                </a:solidFill>
              </a:rPr>
            </a:br>
            <a:br>
              <a:rPr lang="en-MY" sz="4800" b="1" dirty="0">
                <a:solidFill>
                  <a:srgbClr val="CC0066"/>
                </a:solidFill>
              </a:rPr>
            </a:b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C984AF8-A0C2-9948-9908-8DF2CE0AC72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1132" y="1446242"/>
            <a:ext cx="10155677" cy="4866518"/>
          </a:xfrm>
        </p:spPr>
        <p:txBody>
          <a:bodyPr>
            <a:normAutofit fontScale="92500" lnSpcReduction="20000"/>
          </a:bodyPr>
          <a:lstStyle/>
          <a:p>
            <a:r>
              <a:rPr lang="en-MY" sz="3500" dirty="0"/>
              <a:t>The After Mapping of the Axilla: Radiotherapy or Surgery (AMAROS):</a:t>
            </a:r>
            <a:r>
              <a:rPr lang="en-MY" sz="3500" baseline="30000" dirty="0"/>
              <a:t>46</a:t>
            </a:r>
            <a:r>
              <a:rPr lang="en-MY" sz="3500" dirty="0"/>
              <a:t> </a:t>
            </a:r>
          </a:p>
          <a:p>
            <a:pPr marL="534988" lvl="1" indent="-261938">
              <a:buFont typeface="Wingdings" panose="05000000000000000000" pitchFamily="2" charset="2"/>
              <a:buChar char="§"/>
            </a:pPr>
            <a:r>
              <a:rPr lang="en-MY" sz="3000" dirty="0"/>
              <a:t>cT1-T2N0 breast cancer patients </a:t>
            </a:r>
          </a:p>
          <a:p>
            <a:pPr marL="534988" lvl="1" indent="-261938">
              <a:buFont typeface="Wingdings" panose="05000000000000000000" pitchFamily="2" charset="2"/>
              <a:buChar char="§"/>
            </a:pPr>
            <a:r>
              <a:rPr lang="en-MY" sz="3000" dirty="0"/>
              <a:t>BCS or mastectomy with positive SLNs</a:t>
            </a:r>
          </a:p>
          <a:p>
            <a:pPr marL="534988" lvl="1" indent="-261938">
              <a:buFont typeface="Wingdings" panose="05000000000000000000" pitchFamily="2" charset="2"/>
              <a:buChar char="§"/>
            </a:pPr>
            <a:r>
              <a:rPr lang="en-MY" sz="3000" dirty="0"/>
              <a:t>randomised to either axillary dissection or axillary RT</a:t>
            </a:r>
          </a:p>
          <a:p>
            <a:r>
              <a:rPr lang="en-MY" sz="3500" dirty="0"/>
              <a:t>ALND &amp; axillary RT after a positive SLNs provided excellent &amp; comparable axillary control </a:t>
            </a:r>
            <a:r>
              <a:rPr lang="en-GB" sz="3500" dirty="0">
                <a:sym typeface="Symbol" pitchFamily="2" charset="2"/>
              </a:rPr>
              <a:t>(</a:t>
            </a:r>
            <a:r>
              <a:rPr lang="en-GB" sz="3500" dirty="0"/>
              <a:t>HR for overall survival was 1.17 (95% CI 0.85 to 1.63) &amp; disease free survival 1.18 (95% CI 0.93 to1.51).</a:t>
            </a:r>
            <a:r>
              <a:rPr lang="en-GB" sz="3500" baseline="30000" dirty="0"/>
              <a:t> </a:t>
            </a:r>
          </a:p>
          <a:p>
            <a:pPr marL="0" indent="0">
              <a:buNone/>
            </a:pPr>
            <a:endParaRPr lang="en-GB" sz="2200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GB" sz="2200" dirty="0">
              <a:solidFill>
                <a:srgbClr val="FF0000"/>
              </a:solidFill>
            </a:endParaRP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en-GB" sz="1500" dirty="0"/>
              <a:t>46. </a:t>
            </a:r>
            <a:r>
              <a:rPr lang="en-GB" sz="1500" dirty="0" err="1"/>
              <a:t>Donker</a:t>
            </a:r>
            <a:r>
              <a:rPr lang="en-GB" sz="1500" dirty="0"/>
              <a:t> M, et al. Radiotherapy or surgery of the axilla after a positive sentinel node in breast cancer (EORTC 10981-22023 AMAROS): a 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en-GB" sz="1500" dirty="0"/>
              <a:t>      randomised, multicentre, open-label, phase 3 non-inferiority trial. Lancet </a:t>
            </a:r>
            <a:r>
              <a:rPr lang="en-GB" sz="1500" dirty="0" err="1"/>
              <a:t>Oncol</a:t>
            </a:r>
            <a:r>
              <a:rPr lang="en-GB" sz="1500" dirty="0"/>
              <a:t>. 2014;15(12):1303-10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DB593CA-FFCF-A741-B6FD-8E8F2BEA60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18974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1D65C4A4-F598-4BFC-8138-06587EF765F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51163" b="598"/>
          <a:stretch/>
        </p:blipFill>
        <p:spPr>
          <a:xfrm>
            <a:off x="11115041" y="5852503"/>
            <a:ext cx="962024" cy="964832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DB45011A-9B80-41FE-84A1-11FA3467B43A}"/>
              </a:ext>
            </a:extLst>
          </p:cNvPr>
          <p:cNvSpPr/>
          <p:nvPr/>
        </p:nvSpPr>
        <p:spPr>
          <a:xfrm>
            <a:off x="4807539" y="6312760"/>
            <a:ext cx="6283036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n-MY" sz="2000" b="1" dirty="0">
                <a:ln w="22225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chemeClr val="tx2"/>
                </a:solidFill>
                <a:latin typeface="Pristina" panose="03060402040406080204" pitchFamily="66" charset="0"/>
              </a:rPr>
              <a:t>Clinical Practice Guidelines Management of Breast Cancer (Third Edition)</a:t>
            </a:r>
            <a:endParaRPr lang="en-MY" sz="2000" b="1" dirty="0">
              <a:ln w="22225">
                <a:solidFill>
                  <a:schemeClr val="tx2">
                    <a:lumMod val="75000"/>
                  </a:schemeClr>
                </a:solidFill>
                <a:prstDash val="solid"/>
              </a:ln>
              <a:solidFill>
                <a:schemeClr val="tx2"/>
              </a:solidFill>
              <a:effectLst>
                <a:outerShdw dist="38100" dir="2640000" algn="bl" rotWithShape="0">
                  <a:schemeClr val="accent1"/>
                </a:outerShdw>
              </a:effectLst>
              <a:latin typeface="Pristina" panose="03060402040406080204" pitchFamily="66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3100" y="285209"/>
            <a:ext cx="9029700" cy="1325563"/>
          </a:xfrm>
        </p:spPr>
        <p:txBody>
          <a:bodyPr>
            <a:normAutofit fontScale="90000"/>
          </a:bodyPr>
          <a:lstStyle/>
          <a:p>
            <a:pPr algn="ctr"/>
            <a:br>
              <a:rPr lang="en-MY" dirty="0">
                <a:solidFill>
                  <a:srgbClr val="CC0066"/>
                </a:solidFill>
              </a:rPr>
            </a:br>
            <a:br>
              <a:rPr lang="en-MY" dirty="0">
                <a:solidFill>
                  <a:srgbClr val="CC0066"/>
                </a:solidFill>
              </a:rPr>
            </a:br>
            <a:br>
              <a:rPr lang="en-MY" dirty="0">
                <a:solidFill>
                  <a:srgbClr val="CC0066"/>
                </a:solidFill>
              </a:rPr>
            </a:br>
            <a:r>
              <a:rPr lang="en-MY" sz="4900" b="1" dirty="0">
                <a:solidFill>
                  <a:srgbClr val="CC0066"/>
                </a:solidFill>
              </a:rPr>
              <a:t>Sentinel lymph nodes biopsy</a:t>
            </a:r>
            <a:r>
              <a:rPr lang="en-MY" sz="2200" b="1" dirty="0">
                <a:solidFill>
                  <a:srgbClr val="CC0066"/>
                </a:solidFill>
              </a:rPr>
              <a:t>-4</a:t>
            </a:r>
            <a:br>
              <a:rPr lang="en-MY" sz="4800" dirty="0">
                <a:solidFill>
                  <a:srgbClr val="CC0066"/>
                </a:solidFill>
              </a:rPr>
            </a:br>
            <a:br>
              <a:rPr lang="en-MY" sz="4800" b="1" dirty="0">
                <a:solidFill>
                  <a:srgbClr val="CC0066"/>
                </a:solidFill>
              </a:rPr>
            </a:br>
            <a:br>
              <a:rPr lang="en-MY" sz="4800" b="1" dirty="0">
                <a:solidFill>
                  <a:srgbClr val="CC0066"/>
                </a:solidFill>
              </a:rPr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31132" y="1407332"/>
            <a:ext cx="10083909" cy="4351338"/>
          </a:xfrm>
        </p:spPr>
        <p:txBody>
          <a:bodyPr/>
          <a:lstStyle/>
          <a:p>
            <a:r>
              <a:rPr lang="en-US" sz="3200" dirty="0"/>
              <a:t>In both studies, the surgical morbidities (lymphoedema, </a:t>
            </a:r>
            <a:r>
              <a:rPr lang="en-US" sz="3200" dirty="0" err="1"/>
              <a:t>paraesthesia</a:t>
            </a:r>
            <a:r>
              <a:rPr lang="en-US" sz="3200" dirty="0"/>
              <a:t>, wound infection &amp; seromas) were higher in the ALND group.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47438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>
            <a:extLst>
              <a:ext uri="{FF2B5EF4-FFF2-40B4-BE49-F238E27FC236}">
                <a16:creationId xmlns:a16="http://schemas.microsoft.com/office/drawing/2014/main" id="{ED4379EC-FCE3-4D5E-A198-51ADA31B80C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51163" b="598"/>
          <a:stretch/>
        </p:blipFill>
        <p:spPr>
          <a:xfrm>
            <a:off x="11115041" y="5852503"/>
            <a:ext cx="962024" cy="964832"/>
          </a:xfrm>
          <a:prstGeom prst="rect">
            <a:avLst/>
          </a:prstGeom>
        </p:spPr>
      </p:pic>
      <p:sp>
        <p:nvSpPr>
          <p:cNvPr id="18" name="Rectangle 17">
            <a:extLst>
              <a:ext uri="{FF2B5EF4-FFF2-40B4-BE49-F238E27FC236}">
                <a16:creationId xmlns:a16="http://schemas.microsoft.com/office/drawing/2014/main" id="{E8D73030-5EA1-4F75-A000-FAFAD113ED42}"/>
              </a:ext>
            </a:extLst>
          </p:cNvPr>
          <p:cNvSpPr/>
          <p:nvPr/>
        </p:nvSpPr>
        <p:spPr>
          <a:xfrm>
            <a:off x="4807539" y="6312760"/>
            <a:ext cx="6283036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n-MY" sz="2000" b="1" dirty="0">
                <a:ln w="22225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chemeClr val="tx2"/>
                </a:solidFill>
                <a:latin typeface="Pristina" panose="03060402040406080204" pitchFamily="66" charset="0"/>
              </a:rPr>
              <a:t>Clinical Practice Guidelines Management of Breast Cancer (Third Edition)</a:t>
            </a:r>
            <a:endParaRPr lang="en-MY" sz="2000" b="1" dirty="0">
              <a:ln w="22225">
                <a:solidFill>
                  <a:schemeClr val="tx2">
                    <a:lumMod val="75000"/>
                  </a:schemeClr>
                </a:solidFill>
                <a:prstDash val="solid"/>
              </a:ln>
              <a:solidFill>
                <a:schemeClr val="tx2"/>
              </a:solidFill>
              <a:effectLst>
                <a:outerShdw dist="38100" dir="2640000" algn="bl" rotWithShape="0">
                  <a:schemeClr val="accent1"/>
                </a:outerShdw>
              </a:effectLst>
              <a:latin typeface="Pristina" panose="03060402040406080204" pitchFamily="66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1696E2A-C34B-C64F-8DF1-F8E1AA80C3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24100" y="277573"/>
            <a:ext cx="9029700" cy="1325563"/>
          </a:xfrm>
        </p:spPr>
        <p:txBody>
          <a:bodyPr>
            <a:normAutofit fontScale="90000"/>
          </a:bodyPr>
          <a:lstStyle/>
          <a:p>
            <a:pPr algn="ctr"/>
            <a:br>
              <a:rPr lang="en-MY" dirty="0">
                <a:solidFill>
                  <a:srgbClr val="CC0066"/>
                </a:solidFill>
                <a:latin typeface="+mn-lt"/>
              </a:rPr>
            </a:br>
            <a:br>
              <a:rPr lang="en-MY" dirty="0">
                <a:solidFill>
                  <a:srgbClr val="CC0066"/>
                </a:solidFill>
                <a:latin typeface="+mn-lt"/>
              </a:rPr>
            </a:br>
            <a:r>
              <a:rPr lang="en-MY" sz="4900" b="1" dirty="0">
                <a:solidFill>
                  <a:srgbClr val="CC0066"/>
                </a:solidFill>
              </a:rPr>
              <a:t>Sentinel lymph nodes biopsy</a:t>
            </a:r>
            <a:r>
              <a:rPr lang="en-MY" sz="2200" b="1" dirty="0">
                <a:solidFill>
                  <a:srgbClr val="CC0066"/>
                </a:solidFill>
              </a:rPr>
              <a:t>-5</a:t>
            </a:r>
            <a:br>
              <a:rPr lang="en-MY" sz="4800" dirty="0">
                <a:solidFill>
                  <a:srgbClr val="CC0066"/>
                </a:solidFill>
                <a:latin typeface="+mn-lt"/>
              </a:rPr>
            </a:br>
            <a:br>
              <a:rPr lang="en-MY" sz="4800" b="1" dirty="0">
                <a:solidFill>
                  <a:srgbClr val="CC0066"/>
                </a:solidFill>
              </a:rPr>
            </a:b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15CACED-F262-784B-AFB6-E26726C6F3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13</a:t>
            </a:fld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221B0F73-E7F6-4ADB-AA0B-EF5AAC0A52C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0043" y="1817450"/>
            <a:ext cx="9974981" cy="37938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47329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CA3FF835-F040-4CFB-A620-4DC98460CE7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51163" b="598"/>
          <a:stretch/>
        </p:blipFill>
        <p:spPr>
          <a:xfrm>
            <a:off x="11115041" y="5852503"/>
            <a:ext cx="962024" cy="964832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56AABE17-EF4B-4F03-BC44-6E3B3B07AA29}"/>
              </a:ext>
            </a:extLst>
          </p:cNvPr>
          <p:cNvSpPr/>
          <p:nvPr/>
        </p:nvSpPr>
        <p:spPr>
          <a:xfrm>
            <a:off x="4807539" y="6312760"/>
            <a:ext cx="6283036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n-MY" sz="2000" b="1" dirty="0">
                <a:ln w="22225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chemeClr val="tx2"/>
                </a:solidFill>
                <a:latin typeface="Pristina" panose="03060402040406080204" pitchFamily="66" charset="0"/>
              </a:rPr>
              <a:t>Clinical Practice Guidelines Management of Breast Cancer (Third Edition)</a:t>
            </a:r>
            <a:endParaRPr lang="en-MY" sz="2000" b="1" dirty="0">
              <a:ln w="22225">
                <a:solidFill>
                  <a:schemeClr val="tx2">
                    <a:lumMod val="75000"/>
                  </a:schemeClr>
                </a:solidFill>
                <a:prstDash val="solid"/>
              </a:ln>
              <a:solidFill>
                <a:schemeClr val="tx2"/>
              </a:solidFill>
              <a:effectLst>
                <a:outerShdw dist="38100" dir="2640000" algn="bl" rotWithShape="0">
                  <a:schemeClr val="accent1"/>
                </a:outerShdw>
              </a:effectLst>
              <a:latin typeface="Pristina" panose="03060402040406080204" pitchFamily="66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EF17393-6367-7E4B-A629-DFDD7152AF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24100" y="277573"/>
            <a:ext cx="9029700" cy="1325563"/>
          </a:xfrm>
        </p:spPr>
        <p:txBody>
          <a:bodyPr/>
          <a:lstStyle/>
          <a:p>
            <a:pPr algn="ctr"/>
            <a:r>
              <a:rPr lang="en-MY" b="1" dirty="0">
                <a:solidFill>
                  <a:srgbClr val="CC0066"/>
                </a:solidFill>
              </a:rPr>
              <a:t>Take home message</a:t>
            </a:r>
            <a:endParaRPr lang="en-US" b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41EC291-F7E2-0740-B838-318DB4BF841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60314" y="1436517"/>
            <a:ext cx="10054727" cy="4351338"/>
          </a:xfrm>
        </p:spPr>
        <p:txBody>
          <a:bodyPr>
            <a:normAutofit/>
          </a:bodyPr>
          <a:lstStyle/>
          <a:p>
            <a:r>
              <a:rPr lang="en-US" sz="3200" dirty="0"/>
              <a:t>MDT approach is an important component in the management of breast cancer.</a:t>
            </a:r>
          </a:p>
          <a:p>
            <a:r>
              <a:rPr lang="en-US" sz="3200" dirty="0"/>
              <a:t>Meeting between different specialties should be held regularly to improve clinical outcomes of breast cancer patients.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0797E4E-67ED-B74A-B81D-160E8851A8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55947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7D781C02-FBFA-49A9-8895-E5BB905D21F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51163" b="598"/>
          <a:stretch/>
        </p:blipFill>
        <p:spPr>
          <a:xfrm>
            <a:off x="11115041" y="5852503"/>
            <a:ext cx="962024" cy="964832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A52420AC-6466-47E5-89A5-8B8CD1AA302A}"/>
              </a:ext>
            </a:extLst>
          </p:cNvPr>
          <p:cNvSpPr/>
          <p:nvPr/>
        </p:nvSpPr>
        <p:spPr>
          <a:xfrm>
            <a:off x="4807539" y="6312760"/>
            <a:ext cx="6283036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n-MY" sz="2000" b="1" dirty="0">
                <a:ln w="22225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chemeClr val="tx2"/>
                </a:solidFill>
                <a:latin typeface="Pristina" panose="03060402040406080204" pitchFamily="66" charset="0"/>
              </a:rPr>
              <a:t>Clinical Practice Guidelines Management of Breast Cancer (Third Edition)</a:t>
            </a:r>
            <a:endParaRPr lang="en-MY" sz="2000" b="1" dirty="0">
              <a:ln w="22225">
                <a:solidFill>
                  <a:schemeClr val="tx2">
                    <a:lumMod val="75000"/>
                  </a:schemeClr>
                </a:solidFill>
                <a:prstDash val="solid"/>
              </a:ln>
              <a:solidFill>
                <a:schemeClr val="tx2"/>
              </a:solidFill>
              <a:effectLst>
                <a:outerShdw dist="38100" dir="2640000" algn="bl" rotWithShape="0">
                  <a:schemeClr val="accent1"/>
                </a:outerShdw>
              </a:effectLst>
              <a:latin typeface="Pristina" panose="03060402040406080204" pitchFamily="66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8843EB2-4501-1142-9F43-BC6C58EA944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79770" y="1446242"/>
            <a:ext cx="10035271" cy="4351338"/>
          </a:xfrm>
        </p:spPr>
        <p:txBody>
          <a:bodyPr/>
          <a:lstStyle/>
          <a:p>
            <a:r>
              <a:rPr lang="en-US" sz="3200" dirty="0"/>
              <a:t>No </a:t>
            </a:r>
            <a:r>
              <a:rPr lang="en-US" sz="3200" dirty="0" err="1"/>
              <a:t>tumour</a:t>
            </a:r>
            <a:r>
              <a:rPr lang="en-US" sz="3200" dirty="0"/>
              <a:t> at ink margin on histopathological examination is adequate for BCS in invasive breast carcinoma.</a:t>
            </a:r>
          </a:p>
          <a:p>
            <a:r>
              <a:rPr lang="en-US" sz="3200" dirty="0"/>
              <a:t>In BCS, the adequacy of surgical margin in ductal carcinoma in situ is 2 mm. </a:t>
            </a:r>
          </a:p>
          <a:p>
            <a:r>
              <a:rPr lang="en-US" sz="3200" dirty="0"/>
              <a:t>However when the margin is &lt;2 mm, the benefits &amp; risks of further treatment (surgery or radiotherapy) should be discussed to reduce the risk of LR. </a:t>
            </a:r>
          </a:p>
          <a:p>
            <a:endParaRPr lang="en-MY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AB75206-ACEA-1F47-8DFE-378F5F1FFD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15</a:t>
            </a:fld>
            <a:endParaRPr lang="en-US" dirty="0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99E70AE5-8390-4A7D-9ABF-B2306FB180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24100" y="277573"/>
            <a:ext cx="9029700" cy="1325563"/>
          </a:xfrm>
        </p:spPr>
        <p:txBody>
          <a:bodyPr/>
          <a:lstStyle/>
          <a:p>
            <a:pPr algn="ctr"/>
            <a:r>
              <a:rPr lang="en-MY" b="1" dirty="0">
                <a:solidFill>
                  <a:srgbClr val="CC0066"/>
                </a:solidFill>
              </a:rPr>
              <a:t>Take home message</a:t>
            </a:r>
            <a:r>
              <a:rPr lang="en-MY" sz="2000" b="1" dirty="0">
                <a:solidFill>
                  <a:srgbClr val="CC0066"/>
                </a:solidFill>
              </a:rPr>
              <a:t>-2</a:t>
            </a:r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35437396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C38BD2F3-B74C-49FE-8F34-1CA0C05DE53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51163" b="598"/>
          <a:stretch/>
        </p:blipFill>
        <p:spPr>
          <a:xfrm>
            <a:off x="11115041" y="5852503"/>
            <a:ext cx="962024" cy="964832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E209F73B-741F-4E70-A285-67CFDB640353}"/>
              </a:ext>
            </a:extLst>
          </p:cNvPr>
          <p:cNvSpPr/>
          <p:nvPr/>
        </p:nvSpPr>
        <p:spPr>
          <a:xfrm>
            <a:off x="4807539" y="6312760"/>
            <a:ext cx="6283036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n-MY" sz="2000" b="1" dirty="0">
                <a:ln w="22225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chemeClr val="tx2"/>
                </a:solidFill>
                <a:latin typeface="Pristina" panose="03060402040406080204" pitchFamily="66" charset="0"/>
              </a:rPr>
              <a:t>Clinical Practice Guidelines Management of Breast Cancer (Third Edition)</a:t>
            </a:r>
            <a:endParaRPr lang="en-MY" sz="2000" b="1" dirty="0">
              <a:ln w="22225">
                <a:solidFill>
                  <a:schemeClr val="tx2">
                    <a:lumMod val="75000"/>
                  </a:schemeClr>
                </a:solidFill>
                <a:prstDash val="solid"/>
              </a:ln>
              <a:solidFill>
                <a:schemeClr val="tx2"/>
              </a:solidFill>
              <a:effectLst>
                <a:outerShdw dist="38100" dir="2640000" algn="bl" rotWithShape="0">
                  <a:schemeClr val="accent1"/>
                </a:outerShdw>
              </a:effectLst>
              <a:latin typeface="Pristina" panose="03060402040406080204" pitchFamily="66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B3B2F09-DDC6-0F40-A33D-57C89576119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1132" y="1417064"/>
            <a:ext cx="10083909" cy="4351338"/>
          </a:xfrm>
        </p:spPr>
        <p:txBody>
          <a:bodyPr/>
          <a:lstStyle/>
          <a:p>
            <a:pPr marL="342900" lvl="0" indent="-342900" algn="just">
              <a:lnSpc>
                <a:spcPct val="107000"/>
              </a:lnSpc>
              <a:buFont typeface="Symbol" pitchFamily="2" charset="2"/>
              <a:buChar char=""/>
            </a:pPr>
            <a:r>
              <a:rPr lang="en-US" sz="3200" dirty="0"/>
              <a:t>SNB in early breast cancer patients:</a:t>
            </a:r>
            <a:endParaRPr lang="en-MY" sz="3200" dirty="0"/>
          </a:p>
          <a:p>
            <a:pPr marL="719138" lvl="1" indent="-358775" algn="just">
              <a:lnSpc>
                <a:spcPct val="107000"/>
              </a:lnSpc>
              <a:buFont typeface="Courier New" panose="02070309020205020404" pitchFamily="49" charset="0"/>
              <a:buChar char="o"/>
            </a:pPr>
            <a:r>
              <a:rPr lang="en-US" sz="2800" dirty="0"/>
              <a:t>with BCS, no further axillary surgery is needed in 2 or less positive SLNs but axillary RT may be considered</a:t>
            </a:r>
            <a:endParaRPr lang="en-MY" sz="2800" dirty="0"/>
          </a:p>
          <a:p>
            <a:pPr marL="719138" lvl="1" indent="-358775" algn="just">
              <a:lnSpc>
                <a:spcPct val="107000"/>
              </a:lnSpc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en-US" sz="2800" dirty="0"/>
              <a:t>with mastectomy, SLNs biopsy with 2 or less positive SLNs, axillary treatment either RT or surgery should be offered </a:t>
            </a:r>
            <a:r>
              <a:rPr lang="en-US" sz="2800" strike="sngStrike" dirty="0"/>
              <a:t>  </a:t>
            </a:r>
            <a:endParaRPr lang="en-MY" sz="28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5A4AD2D-0FD0-FD4B-BCBB-D8ED970F2F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16</a:t>
            </a:fld>
            <a:endParaRPr lang="en-US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439C7171-DDDE-4099-A136-936CC79960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24100" y="277573"/>
            <a:ext cx="9029700" cy="1325563"/>
          </a:xfrm>
        </p:spPr>
        <p:txBody>
          <a:bodyPr/>
          <a:lstStyle/>
          <a:p>
            <a:pPr algn="ctr"/>
            <a:r>
              <a:rPr lang="en-MY" b="1" dirty="0">
                <a:solidFill>
                  <a:srgbClr val="CC0066"/>
                </a:solidFill>
              </a:rPr>
              <a:t>Take home message</a:t>
            </a:r>
            <a:r>
              <a:rPr lang="en-MY" sz="2000" b="1" dirty="0">
                <a:solidFill>
                  <a:srgbClr val="CC0066"/>
                </a:solidFill>
              </a:rPr>
              <a:t>-3</a:t>
            </a:r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22862063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BA77B607-971B-4E36-B13F-7D244F52C34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51163" b="598"/>
          <a:stretch/>
        </p:blipFill>
        <p:spPr>
          <a:xfrm>
            <a:off x="11087332" y="5852503"/>
            <a:ext cx="962024" cy="964832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791776BA-7828-4ABE-82CB-E841C18C59D4}"/>
              </a:ext>
            </a:extLst>
          </p:cNvPr>
          <p:cNvSpPr/>
          <p:nvPr/>
        </p:nvSpPr>
        <p:spPr>
          <a:xfrm>
            <a:off x="4804296" y="6169240"/>
            <a:ext cx="6283036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n-MY" sz="2000" b="1" dirty="0">
                <a:ln w="22225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chemeClr val="tx2"/>
                </a:solidFill>
                <a:latin typeface="Pristina" panose="03060402040406080204" pitchFamily="66" charset="0"/>
              </a:rPr>
              <a:t>Clinical Practice Guidelines Management of Breast Cancer (Third Edition)</a:t>
            </a:r>
            <a:endParaRPr lang="en-MY" sz="2000" b="1" dirty="0">
              <a:ln w="22225">
                <a:solidFill>
                  <a:schemeClr val="tx2">
                    <a:lumMod val="75000"/>
                  </a:schemeClr>
                </a:solidFill>
                <a:prstDash val="solid"/>
              </a:ln>
              <a:solidFill>
                <a:schemeClr val="tx2"/>
              </a:solidFill>
              <a:effectLst>
                <a:outerShdw dist="38100" dir="2640000" algn="bl" rotWithShape="0">
                  <a:schemeClr val="accent1"/>
                </a:outerShdw>
              </a:effectLst>
              <a:latin typeface="Pristina" panose="03060402040406080204" pitchFamily="66" charset="0"/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718FC181-9846-4504-9903-1755840113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MY" b="1" dirty="0">
                <a:solidFill>
                  <a:srgbClr val="CC0066"/>
                </a:solidFill>
              </a:rPr>
              <a:t>Thank you 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BCE51C9-C058-4C31-A2C0-F9CAA39B8F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51803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733BBBF9-6379-4F41-A221-207A83DE795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51163" b="598"/>
          <a:stretch/>
        </p:blipFill>
        <p:spPr>
          <a:xfrm>
            <a:off x="11115041" y="5852503"/>
            <a:ext cx="962024" cy="964832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E1B5D096-DE0B-492C-8E8E-725367801E8E}"/>
              </a:ext>
            </a:extLst>
          </p:cNvPr>
          <p:cNvSpPr/>
          <p:nvPr/>
        </p:nvSpPr>
        <p:spPr>
          <a:xfrm>
            <a:off x="4807539" y="6312760"/>
            <a:ext cx="6283036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n-MY" sz="2000" b="1" dirty="0">
                <a:ln w="22225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chemeClr val="tx2"/>
                </a:solidFill>
                <a:latin typeface="Pristina" panose="03060402040406080204" pitchFamily="66" charset="0"/>
              </a:rPr>
              <a:t>Clinical Practice Guidelines Management of Breast Cancer (Third Edition)</a:t>
            </a:r>
            <a:endParaRPr lang="en-MY" sz="2000" b="1" dirty="0">
              <a:ln w="22225">
                <a:solidFill>
                  <a:schemeClr val="tx2">
                    <a:lumMod val="75000"/>
                  </a:schemeClr>
                </a:solidFill>
                <a:prstDash val="solid"/>
              </a:ln>
              <a:solidFill>
                <a:schemeClr val="tx2"/>
              </a:solidFill>
              <a:effectLst>
                <a:outerShdw dist="38100" dir="2640000" algn="bl" rotWithShape="0">
                  <a:schemeClr val="accent1"/>
                </a:outerShdw>
              </a:effectLst>
              <a:latin typeface="Pristina" panose="03060402040406080204" pitchFamily="66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24100" y="304837"/>
            <a:ext cx="9029700" cy="1325563"/>
          </a:xfrm>
        </p:spPr>
        <p:txBody>
          <a:bodyPr/>
          <a:lstStyle/>
          <a:p>
            <a:pPr algn="ctr"/>
            <a:r>
              <a:rPr lang="en-US" b="1" dirty="0">
                <a:solidFill>
                  <a:srgbClr val="CC0066"/>
                </a:solidFill>
              </a:rPr>
              <a:t>Learning objectives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62100" y="1494036"/>
            <a:ext cx="9791700" cy="4391275"/>
          </a:xfrm>
        </p:spPr>
        <p:txBody>
          <a:bodyPr>
            <a:normAutofit lnSpcReduction="10000"/>
          </a:bodyPr>
          <a:lstStyle/>
          <a:p>
            <a:r>
              <a:rPr lang="en-US" sz="3200" dirty="0"/>
              <a:t>To learn in breast cancer treatment based on the following:</a:t>
            </a:r>
          </a:p>
          <a:p>
            <a:pPr marL="720725" indent="-452438">
              <a:buFont typeface="+mj-lt"/>
              <a:buAutoNum type="arabicPeriod"/>
            </a:pPr>
            <a:r>
              <a:rPr lang="en-US" dirty="0"/>
              <a:t>multi-disciplinary team</a:t>
            </a:r>
          </a:p>
          <a:p>
            <a:pPr marL="720725" indent="-452438">
              <a:buFont typeface="+mj-lt"/>
              <a:buAutoNum type="arabicPeriod"/>
            </a:pPr>
            <a:r>
              <a:rPr lang="en-US" dirty="0"/>
              <a:t>adequacy of  </a:t>
            </a:r>
            <a:r>
              <a:rPr lang="en-US" dirty="0" err="1"/>
              <a:t>tumour</a:t>
            </a:r>
            <a:r>
              <a:rPr lang="en-US" dirty="0"/>
              <a:t>-free margin in breast-conserving surgery for </a:t>
            </a:r>
          </a:p>
          <a:p>
            <a:pPr marL="982663" lvl="1" indent="-257175"/>
            <a:r>
              <a:rPr lang="en-US" dirty="0"/>
              <a:t>invasive carcinoma </a:t>
            </a:r>
          </a:p>
          <a:p>
            <a:pPr marL="982663" lvl="1" indent="-257175"/>
            <a:r>
              <a:rPr lang="en-US" dirty="0"/>
              <a:t>ductal carcinoma in-situ</a:t>
            </a:r>
          </a:p>
          <a:p>
            <a:pPr marL="720725" indent="-452438">
              <a:buFont typeface="+mj-lt"/>
              <a:buAutoNum type="arabicPeriod"/>
            </a:pPr>
            <a:r>
              <a:rPr lang="en-US" dirty="0"/>
              <a:t>treatment after sentinel lymph node biopsy </a:t>
            </a:r>
          </a:p>
          <a:p>
            <a:pPr marL="268287" indent="0">
              <a:buNone/>
            </a:pPr>
            <a:br>
              <a:rPr lang="en-US" dirty="0"/>
            </a:br>
            <a:endParaRPr lang="en-US" dirty="0"/>
          </a:p>
          <a:p>
            <a:pPr marL="720725" indent="-452438">
              <a:buFont typeface="+mj-lt"/>
              <a:buAutoNum type="arabicPeriod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67983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673E9C5E-8FFC-4393-8142-58D38472878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51163" b="598"/>
          <a:stretch/>
        </p:blipFill>
        <p:spPr>
          <a:xfrm>
            <a:off x="11115041" y="5852503"/>
            <a:ext cx="962024" cy="964832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7C6275D9-66BD-4F44-A6BC-8BAE949312F8}"/>
              </a:ext>
            </a:extLst>
          </p:cNvPr>
          <p:cNvSpPr/>
          <p:nvPr/>
        </p:nvSpPr>
        <p:spPr>
          <a:xfrm>
            <a:off x="4807539" y="6312760"/>
            <a:ext cx="6283036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n-MY" sz="2000" b="1" dirty="0">
                <a:ln w="22225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chemeClr val="tx2"/>
                </a:solidFill>
                <a:latin typeface="Pristina" panose="03060402040406080204" pitchFamily="66" charset="0"/>
              </a:rPr>
              <a:t>Clinical Practice Guidelines Management of Breast Cancer (Third Edition)</a:t>
            </a:r>
            <a:endParaRPr lang="en-MY" sz="2000" b="1" dirty="0">
              <a:ln w="22225">
                <a:solidFill>
                  <a:schemeClr val="tx2">
                    <a:lumMod val="75000"/>
                  </a:schemeClr>
                </a:solidFill>
                <a:prstDash val="solid"/>
              </a:ln>
              <a:solidFill>
                <a:schemeClr val="tx2"/>
              </a:solidFill>
              <a:effectLst>
                <a:outerShdw dist="38100" dir="2640000" algn="bl" rotWithShape="0">
                  <a:schemeClr val="accent1"/>
                </a:outerShdw>
              </a:effectLst>
              <a:latin typeface="Pristina" panose="03060402040406080204" pitchFamily="66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717286A-CD2C-0E47-8E54-35E0701A58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24100" y="304837"/>
            <a:ext cx="9029700" cy="1325563"/>
          </a:xfrm>
        </p:spPr>
        <p:txBody>
          <a:bodyPr>
            <a:normAutofit fontScale="90000"/>
          </a:bodyPr>
          <a:lstStyle/>
          <a:p>
            <a:pPr algn="ctr"/>
            <a:br>
              <a:rPr lang="en-MY" b="1" dirty="0">
                <a:solidFill>
                  <a:srgbClr val="C1236E"/>
                </a:solidFill>
              </a:rPr>
            </a:br>
            <a:r>
              <a:rPr lang="en-MY" b="1" dirty="0">
                <a:solidFill>
                  <a:srgbClr val="C1236E"/>
                </a:solidFill>
              </a:rPr>
              <a:t>Multi-disciplinary team </a:t>
            </a:r>
            <a:br>
              <a:rPr lang="en-MY" dirty="0">
                <a:solidFill>
                  <a:srgbClr val="C1236E"/>
                </a:solidFill>
              </a:rPr>
            </a:br>
            <a:endParaRPr lang="en-US" dirty="0">
              <a:solidFill>
                <a:srgbClr val="C1236E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EF352C1-C5D0-B146-B44F-7400407635D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70043" y="1463886"/>
            <a:ext cx="10068127" cy="4391275"/>
          </a:xfrm>
        </p:spPr>
        <p:txBody>
          <a:bodyPr>
            <a:normAutofit lnSpcReduction="10000"/>
          </a:bodyPr>
          <a:lstStyle/>
          <a:p>
            <a:r>
              <a:rPr lang="en-MY" dirty="0"/>
              <a:t>Multidisciplinary team (MDT) meetings provide an opportunity to multiple specialties to collaboratively integrate diagnosis &amp; treatment decisions for breast cancer patients.</a:t>
            </a:r>
            <a:r>
              <a:rPr lang="en-MY" baseline="30000" dirty="0"/>
              <a:t> </a:t>
            </a:r>
          </a:p>
          <a:p>
            <a:r>
              <a:rPr lang="en-MY" dirty="0"/>
              <a:t>Members of MDT for breast cancer should consist of:</a:t>
            </a:r>
          </a:p>
          <a:p>
            <a:pPr marL="534988" lvl="1" indent="-261938">
              <a:buFont typeface="Wingdings" panose="05000000000000000000" pitchFamily="2" charset="2"/>
              <a:buChar char="§"/>
            </a:pPr>
            <a:r>
              <a:rPr lang="en-MY" sz="2600" dirty="0"/>
              <a:t>breast surgeon </a:t>
            </a:r>
          </a:p>
          <a:p>
            <a:pPr marL="534988" lvl="1" indent="-261938">
              <a:buFont typeface="Wingdings" panose="05000000000000000000" pitchFamily="2" charset="2"/>
              <a:buChar char="§"/>
            </a:pPr>
            <a:r>
              <a:rPr lang="en-MY" sz="2600" dirty="0"/>
              <a:t>radiologist</a:t>
            </a:r>
          </a:p>
          <a:p>
            <a:pPr marL="534988" lvl="1" indent="-261938">
              <a:buFont typeface="Wingdings" panose="05000000000000000000" pitchFamily="2" charset="2"/>
              <a:buChar char="§"/>
            </a:pPr>
            <a:r>
              <a:rPr lang="en-MY" sz="2600" dirty="0"/>
              <a:t>pathologist</a:t>
            </a:r>
          </a:p>
          <a:p>
            <a:pPr marL="534988" lvl="1" indent="-261938">
              <a:buFont typeface="Wingdings" panose="05000000000000000000" pitchFamily="2" charset="2"/>
              <a:buChar char="§"/>
            </a:pPr>
            <a:r>
              <a:rPr lang="en-MY" sz="2600" dirty="0"/>
              <a:t>oncologist</a:t>
            </a:r>
          </a:p>
          <a:p>
            <a:pPr marL="534988" lvl="1" indent="-261938">
              <a:buFont typeface="Wingdings" panose="05000000000000000000" pitchFamily="2" charset="2"/>
              <a:buChar char="§"/>
            </a:pPr>
            <a:r>
              <a:rPr lang="en-MY" sz="2600" dirty="0"/>
              <a:t>breast care nurse</a:t>
            </a:r>
          </a:p>
          <a:p>
            <a:pPr marL="895350" lvl="2" indent="-360363">
              <a:buFont typeface="Calibri" panose="020F0502020204030204" pitchFamily="34" charset="0"/>
              <a:buChar char="-"/>
            </a:pPr>
            <a:r>
              <a:rPr lang="en-MY" dirty="0"/>
              <a:t>Other relevant healthcare providers (e.g. anaesthetist, plastic surgeon, radiotherapist, geneticist, gynaecologist, social worker etc.) may be involved when required 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0F7D709-4E12-2A40-9486-2202B05F59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85377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96AC10C2-5333-4D08-8062-EA91F3921F5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51163" b="598"/>
          <a:stretch/>
        </p:blipFill>
        <p:spPr>
          <a:xfrm>
            <a:off x="11115041" y="5852503"/>
            <a:ext cx="962024" cy="964832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D3B13587-FE1B-4016-B8A0-CA44C5D939A1}"/>
              </a:ext>
            </a:extLst>
          </p:cNvPr>
          <p:cNvSpPr/>
          <p:nvPr/>
        </p:nvSpPr>
        <p:spPr>
          <a:xfrm>
            <a:off x="4807539" y="6312760"/>
            <a:ext cx="6283036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n-MY" sz="2000" b="1" dirty="0">
                <a:ln w="22225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chemeClr val="tx2"/>
                </a:solidFill>
                <a:latin typeface="Pristina" panose="03060402040406080204" pitchFamily="66" charset="0"/>
              </a:rPr>
              <a:t>Clinical Practice Guidelines Management of Breast Cancer (Third Edition)</a:t>
            </a:r>
            <a:endParaRPr lang="en-MY" sz="2000" b="1" dirty="0">
              <a:ln w="22225">
                <a:solidFill>
                  <a:schemeClr val="tx2">
                    <a:lumMod val="75000"/>
                  </a:schemeClr>
                </a:solidFill>
                <a:prstDash val="solid"/>
              </a:ln>
              <a:solidFill>
                <a:schemeClr val="tx2"/>
              </a:solidFill>
              <a:effectLst>
                <a:outerShdw dist="38100" dir="2640000" algn="bl" rotWithShape="0">
                  <a:schemeClr val="accent1"/>
                </a:outerShdw>
              </a:effectLst>
              <a:latin typeface="Pristina" panose="03060402040406080204" pitchFamily="66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FD899A0-73CF-ED42-AA9A-51079EBC99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24100" y="304837"/>
            <a:ext cx="9029700" cy="1325563"/>
          </a:xfrm>
        </p:spPr>
        <p:txBody>
          <a:bodyPr/>
          <a:lstStyle/>
          <a:p>
            <a:pPr algn="ctr"/>
            <a:r>
              <a:rPr lang="en-MY" b="1" dirty="0">
                <a:solidFill>
                  <a:srgbClr val="C1236E"/>
                </a:solidFill>
              </a:rPr>
              <a:t>Multi-disciplinary team</a:t>
            </a:r>
            <a:r>
              <a:rPr lang="en-MY" sz="2000" b="1" dirty="0">
                <a:solidFill>
                  <a:srgbClr val="C1236E"/>
                </a:solidFill>
              </a:rPr>
              <a:t>-2</a:t>
            </a:r>
            <a:endParaRPr lang="en-US" sz="2000" b="1" dirty="0">
              <a:solidFill>
                <a:srgbClr val="C1236E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E2290D7-ACAC-2044-8126-25FD8930257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50587" y="1483984"/>
            <a:ext cx="10097311" cy="4732915"/>
          </a:xfrm>
        </p:spPr>
        <p:txBody>
          <a:bodyPr>
            <a:normAutofit/>
          </a:bodyPr>
          <a:lstStyle/>
          <a:p>
            <a:r>
              <a:rPr lang="en-MY" dirty="0"/>
              <a:t>The objective of MDT meetings is to improve patient care &amp; treatment outcomes by achieving consensus among all participating specialists after considering all data &amp; findings from those involved.</a:t>
            </a:r>
            <a:r>
              <a:rPr lang="en-MY" baseline="30000" dirty="0"/>
              <a:t> </a:t>
            </a:r>
          </a:p>
          <a:p>
            <a:pPr marL="615950" lvl="1" indent="-342900">
              <a:buFont typeface="Wingdings" panose="05000000000000000000" pitchFamily="2" charset="2"/>
              <a:buChar char="§"/>
            </a:pPr>
            <a:r>
              <a:rPr lang="en-MY" dirty="0"/>
              <a:t>Reduces mortality of breast cancer by 18% (HR=0.82, 95% CI 0.74 to 0.91)</a:t>
            </a:r>
            <a:r>
              <a:rPr lang="en-MY" baseline="30000" dirty="0"/>
              <a:t>37</a:t>
            </a:r>
            <a:endParaRPr lang="en-MY" dirty="0"/>
          </a:p>
          <a:p>
            <a:pPr>
              <a:buFont typeface="Wingdings" panose="05000000000000000000" pitchFamily="2" charset="2"/>
              <a:buChar char="§"/>
            </a:pPr>
            <a:endParaRPr lang="en-MY" dirty="0"/>
          </a:p>
          <a:p>
            <a:endParaRPr lang="en-MY" baseline="30000" dirty="0"/>
          </a:p>
          <a:p>
            <a:endParaRPr lang="en-MY" baseline="30000" dirty="0"/>
          </a:p>
          <a:p>
            <a:endParaRPr lang="en-MY" baseline="30000" dirty="0"/>
          </a:p>
          <a:p>
            <a:endParaRPr lang="en-MY" sz="1500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en-MY" sz="1400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MY" sz="1400" dirty="0"/>
              <a:t>37. </a:t>
            </a:r>
            <a:r>
              <a:rPr lang="en-MY" sz="1400" dirty="0" err="1"/>
              <a:t>Kesson</a:t>
            </a:r>
            <a:r>
              <a:rPr lang="en-MY" sz="1400" dirty="0"/>
              <a:t> EM, et al. Effects of multidisciplinary team working on breast cancer survival: retrospective, comparative, interventional 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MY" sz="1400" dirty="0"/>
              <a:t>       cohort study of 13 722 women. BMJ. 2012;344:e2718</a:t>
            </a:r>
          </a:p>
          <a:p>
            <a:endParaRPr lang="en-MY" baseline="30000" dirty="0"/>
          </a:p>
          <a:p>
            <a:endParaRPr lang="en-MY" baseline="30000" dirty="0"/>
          </a:p>
          <a:p>
            <a:endParaRPr lang="en-MY" dirty="0"/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AD0B02E-CB10-DD4C-A3D3-32F16BCC71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4</a:t>
            </a:fld>
            <a:endParaRPr lang="en-US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1EB3C727-9193-4F87-8098-EC13D9BA3B6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5394" y="3639218"/>
            <a:ext cx="9879990" cy="15953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29238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E31603F4-509B-47E9-AD76-C7AC80AD228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51163" b="598"/>
          <a:stretch/>
        </p:blipFill>
        <p:spPr>
          <a:xfrm>
            <a:off x="11115041" y="5852503"/>
            <a:ext cx="962024" cy="964832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F866A3CB-F9BC-48CB-8E77-B91534D2BD36}"/>
              </a:ext>
            </a:extLst>
          </p:cNvPr>
          <p:cNvSpPr/>
          <p:nvPr/>
        </p:nvSpPr>
        <p:spPr>
          <a:xfrm>
            <a:off x="4807539" y="6312760"/>
            <a:ext cx="6283036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n-MY" sz="2000" b="1" dirty="0">
                <a:ln w="22225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chemeClr val="tx2"/>
                </a:solidFill>
                <a:latin typeface="Pristina" panose="03060402040406080204" pitchFamily="66" charset="0"/>
              </a:rPr>
              <a:t>Clinical Practice Guidelines Management of Breast Cancer (Third Edition)</a:t>
            </a:r>
            <a:endParaRPr lang="en-MY" sz="2000" b="1" dirty="0">
              <a:ln w="22225">
                <a:solidFill>
                  <a:schemeClr val="tx2">
                    <a:lumMod val="75000"/>
                  </a:schemeClr>
                </a:solidFill>
                <a:prstDash val="solid"/>
              </a:ln>
              <a:solidFill>
                <a:schemeClr val="tx2"/>
              </a:solidFill>
              <a:effectLst>
                <a:outerShdw dist="38100" dir="2640000" algn="bl" rotWithShape="0">
                  <a:schemeClr val="accent1"/>
                </a:outerShdw>
              </a:effectLst>
              <a:latin typeface="Pristina" panose="03060402040406080204" pitchFamily="66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FEB7469-CA96-E74E-AB52-591520EA22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83112" y="294789"/>
            <a:ext cx="9870688" cy="1325563"/>
          </a:xfrm>
        </p:spPr>
        <p:txBody>
          <a:bodyPr>
            <a:normAutofit fontScale="90000"/>
          </a:bodyPr>
          <a:lstStyle/>
          <a:p>
            <a:pPr lvl="0" algn="ctr"/>
            <a:br>
              <a:rPr lang="en-MY" sz="4000" dirty="0">
                <a:solidFill>
                  <a:srgbClr val="B32AB7"/>
                </a:solidFill>
                <a:latin typeface="+mn-lt"/>
              </a:rPr>
            </a:br>
            <a:r>
              <a:rPr lang="en-MY" b="1" dirty="0">
                <a:solidFill>
                  <a:srgbClr val="C00000"/>
                </a:solidFill>
              </a:rPr>
              <a:t>Adequate tumour-free margin in breast-conserving surgery: Invasive carcinoma</a:t>
            </a:r>
            <a:br>
              <a:rPr lang="en-MY" dirty="0">
                <a:solidFill>
                  <a:srgbClr val="B32AB7"/>
                </a:solidFill>
              </a:rPr>
            </a:br>
            <a:endParaRPr lang="en-US" dirty="0">
              <a:solidFill>
                <a:srgbClr val="B32AB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87AEA28-FE25-CC4E-B75B-F69272C4F2A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83933" y="1725141"/>
            <a:ext cx="10055373" cy="4351338"/>
          </a:xfrm>
        </p:spPr>
        <p:txBody>
          <a:bodyPr>
            <a:normAutofit fontScale="92500" lnSpcReduction="10000"/>
          </a:bodyPr>
          <a:lstStyle/>
          <a:p>
            <a:r>
              <a:rPr lang="en-MY" sz="3000" dirty="0"/>
              <a:t>A meta-analysis study on 33 studies on stage I &amp; II invasive breast carcinoma &amp; follow-up for 79.2 months:</a:t>
            </a:r>
            <a:r>
              <a:rPr lang="en-MY" sz="3000" baseline="30000" dirty="0"/>
              <a:t>38</a:t>
            </a:r>
          </a:p>
          <a:p>
            <a:pPr marL="534988" lvl="1" indent="-261938">
              <a:buFont typeface="Wingdings" panose="05000000000000000000" pitchFamily="2" charset="2"/>
              <a:buChar char="§"/>
            </a:pPr>
            <a:r>
              <a:rPr lang="en-MY" sz="2600" dirty="0"/>
              <a:t>a two-fold increase in ipsilateral breast tumour recurrences/IBTR (OR=2.44, 95% CI 1.97 to 3.03) in patients with positive margins (ink on tumour) compared with negative margins following BCS</a:t>
            </a:r>
          </a:p>
          <a:p>
            <a:pPr marL="534988" lvl="1" indent="-261938">
              <a:buFont typeface="Wingdings" panose="05000000000000000000" pitchFamily="2" charset="2"/>
              <a:buChar char="§"/>
            </a:pPr>
            <a:r>
              <a:rPr lang="en-MY" sz="2600" dirty="0"/>
              <a:t>margins wider than “no ink on tumour” were not associated with lower incidence of IBTR</a:t>
            </a:r>
          </a:p>
          <a:p>
            <a:endParaRPr lang="en-MY" baseline="30000" dirty="0"/>
          </a:p>
          <a:p>
            <a:endParaRPr lang="en-MY" baseline="30000" dirty="0"/>
          </a:p>
          <a:p>
            <a:endParaRPr lang="en-MY" baseline="30000" dirty="0"/>
          </a:p>
          <a:p>
            <a:pPr marL="0" indent="0">
              <a:buNone/>
            </a:pPr>
            <a:endParaRPr lang="en-MY" baseline="30000" dirty="0"/>
          </a:p>
          <a:p>
            <a:pPr marL="0" indent="0">
              <a:buNone/>
            </a:pPr>
            <a:endParaRPr lang="en-MY" sz="2000" baseline="30000" dirty="0"/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en-MY" sz="1500" dirty="0"/>
              <a:t>  38. </a:t>
            </a:r>
            <a:r>
              <a:rPr lang="en-MY" sz="1500" dirty="0" err="1"/>
              <a:t>Houssami</a:t>
            </a:r>
            <a:r>
              <a:rPr lang="en-MY" sz="1500" dirty="0"/>
              <a:t> N, et al. The association of surgical margins and local recurrence in women with early-stage invasive breast cancer treated 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en-MY" sz="1500" dirty="0"/>
              <a:t>        with breast-conserving therapy: a meta-analysis. Ann </a:t>
            </a:r>
            <a:r>
              <a:rPr lang="en-MY" sz="1500" dirty="0" err="1"/>
              <a:t>Surg</a:t>
            </a:r>
            <a:r>
              <a:rPr lang="en-MY" sz="1500" dirty="0"/>
              <a:t> </a:t>
            </a:r>
            <a:r>
              <a:rPr lang="en-MY" sz="1500" dirty="0" err="1"/>
              <a:t>Oncol</a:t>
            </a:r>
            <a:r>
              <a:rPr lang="en-MY" sz="1500" dirty="0"/>
              <a:t>. 2014;21(3):717-30</a:t>
            </a:r>
          </a:p>
          <a:p>
            <a:endParaRPr lang="en-US" sz="1600" dirty="0">
              <a:solidFill>
                <a:srgbClr val="FF0000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53C4E5A-C55C-A446-AB07-032F89AEF0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5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B023BCE-5994-4C24-8636-7DB0828C9EF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52694" y="4223790"/>
            <a:ext cx="9586642" cy="11224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9725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AE9748AE-EBE6-4BE6-B199-4F145F927D4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51163" b="598"/>
          <a:stretch/>
        </p:blipFill>
        <p:spPr>
          <a:xfrm>
            <a:off x="11115041" y="5852503"/>
            <a:ext cx="962024" cy="964832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1E65C979-5315-4F87-87C4-3685756B12D5}"/>
              </a:ext>
            </a:extLst>
          </p:cNvPr>
          <p:cNvSpPr/>
          <p:nvPr/>
        </p:nvSpPr>
        <p:spPr>
          <a:xfrm>
            <a:off x="4807539" y="6312760"/>
            <a:ext cx="6283036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n-MY" sz="2000" b="1" dirty="0">
                <a:ln w="22225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chemeClr val="tx2"/>
                </a:solidFill>
                <a:latin typeface="Pristina" panose="03060402040406080204" pitchFamily="66" charset="0"/>
              </a:rPr>
              <a:t>Clinical Practice Guidelines Management of Breast Cancer (Third Edition)</a:t>
            </a:r>
            <a:endParaRPr lang="en-MY" sz="2000" b="1" dirty="0">
              <a:ln w="22225">
                <a:solidFill>
                  <a:schemeClr val="tx2">
                    <a:lumMod val="75000"/>
                  </a:schemeClr>
                </a:solidFill>
                <a:prstDash val="solid"/>
              </a:ln>
              <a:solidFill>
                <a:schemeClr val="tx2"/>
              </a:solidFill>
              <a:effectLst>
                <a:outerShdw dist="38100" dir="2640000" algn="bl" rotWithShape="0">
                  <a:schemeClr val="accent1"/>
                </a:outerShdw>
              </a:effectLst>
              <a:latin typeface="Pristina" panose="03060402040406080204" pitchFamily="66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269295E-9663-7D4D-9FBD-890C8E9940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289858"/>
            <a:ext cx="10648484" cy="1325563"/>
          </a:xfrm>
        </p:spPr>
        <p:txBody>
          <a:bodyPr>
            <a:normAutofit fontScale="90000"/>
          </a:bodyPr>
          <a:lstStyle/>
          <a:p>
            <a:pPr algn="ctr"/>
            <a:r>
              <a:rPr lang="en-MY" b="1" dirty="0">
                <a:solidFill>
                  <a:srgbClr val="CC0066"/>
                </a:solidFill>
              </a:rPr>
              <a:t>Adequate tumour-free margin in breast-conserving surgery: Ductal carcinoma in situ</a:t>
            </a:r>
            <a:endParaRPr lang="en-US" dirty="0">
              <a:solidFill>
                <a:srgbClr val="CC0066"/>
              </a:solidFill>
              <a:latin typeface="+mn-lt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BF7C63A-421C-774F-B384-DCE5A83DD25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21404" y="1735193"/>
            <a:ext cx="10093637" cy="4205524"/>
          </a:xfrm>
        </p:spPr>
        <p:txBody>
          <a:bodyPr>
            <a:normAutofit/>
          </a:bodyPr>
          <a:lstStyle/>
          <a:p>
            <a:r>
              <a:rPr lang="en-MY" dirty="0"/>
              <a:t>A large retrospective cohort study:</a:t>
            </a:r>
            <a:r>
              <a:rPr lang="en-MY" baseline="30000" dirty="0"/>
              <a:t>43</a:t>
            </a:r>
          </a:p>
          <a:p>
            <a:pPr marL="534988" lvl="1" indent="-261938">
              <a:buFont typeface="Wingdings" panose="05000000000000000000" pitchFamily="2" charset="2"/>
              <a:buChar char="§"/>
            </a:pPr>
            <a:r>
              <a:rPr lang="en-MY" dirty="0"/>
              <a:t>women with DCIS treated with BCS without adjuvant radiotherapy (RT)</a:t>
            </a:r>
          </a:p>
          <a:p>
            <a:pPr marL="534988" lvl="1" indent="-261938">
              <a:buFont typeface="Wingdings" panose="05000000000000000000" pitchFamily="2" charset="2"/>
              <a:buChar char="§"/>
            </a:pPr>
            <a:r>
              <a:rPr lang="en-MY" dirty="0"/>
              <a:t>larger negative margins were associated with a lower local recurrence (LR) rate compared with positive margin (HR of 0.75, 0.58 &amp; 0.31 for negative margin widths of ≤2 mm, &gt;2 - 10 mm &amp; &gt;10 mm respectively)</a:t>
            </a:r>
          </a:p>
          <a:p>
            <a:pPr marL="534988" lvl="1" indent="-261938">
              <a:buFont typeface="Wingdings" panose="05000000000000000000" pitchFamily="2" charset="2"/>
              <a:buChar char="§"/>
            </a:pPr>
            <a:r>
              <a:rPr lang="en-MY" dirty="0"/>
              <a:t>negative margins of &lt;2 mm &amp; received RT, the LR rate was reduced with a HR of 0.29 (p&lt;0.0001)</a:t>
            </a:r>
          </a:p>
          <a:p>
            <a:pPr marL="0" indent="0">
              <a:buNone/>
            </a:pPr>
            <a:endParaRPr lang="en-MY" sz="2000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MY" sz="2000" dirty="0">
              <a:solidFill>
                <a:srgbClr val="FF0000"/>
              </a:solidFill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MY" sz="1400" dirty="0"/>
              <a:t>43. Van Zee KJ, et al. Relationship Between Margin Width and Recurrence of Ductal Carcinoma in Situ: Analysis of 2996 Women Treated 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MY" sz="1400" dirty="0"/>
              <a:t>      with Breast-conserving Surgery for 30 Years. Ann Surg. 2015;262(4):623-31</a:t>
            </a:r>
          </a:p>
          <a:p>
            <a:endParaRPr lang="en-MY" dirty="0"/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15B16B9-8312-8C4B-9E50-F9CDA1C3E9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07712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AE9748AE-EBE6-4BE6-B199-4F145F927D4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51163" b="598"/>
          <a:stretch/>
        </p:blipFill>
        <p:spPr>
          <a:xfrm>
            <a:off x="11115041" y="5852503"/>
            <a:ext cx="962024" cy="964832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1E65C979-5315-4F87-87C4-3685756B12D5}"/>
              </a:ext>
            </a:extLst>
          </p:cNvPr>
          <p:cNvSpPr/>
          <p:nvPr/>
        </p:nvSpPr>
        <p:spPr>
          <a:xfrm>
            <a:off x="4807539" y="6312760"/>
            <a:ext cx="6283036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n-MY" sz="2000" b="1" dirty="0">
                <a:ln w="22225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chemeClr val="tx2"/>
                </a:solidFill>
                <a:latin typeface="Pristina" panose="03060402040406080204" pitchFamily="66" charset="0"/>
              </a:rPr>
              <a:t>Clinical Practice Guidelines Management of Breast Cancer (Third Edition)</a:t>
            </a:r>
            <a:endParaRPr lang="en-MY" sz="2000" b="1" dirty="0">
              <a:ln w="22225">
                <a:solidFill>
                  <a:schemeClr val="tx2">
                    <a:lumMod val="75000"/>
                  </a:schemeClr>
                </a:solidFill>
                <a:prstDash val="solid"/>
              </a:ln>
              <a:solidFill>
                <a:schemeClr val="tx2"/>
              </a:solidFill>
              <a:effectLst>
                <a:outerShdw dist="38100" dir="2640000" algn="bl" rotWithShape="0">
                  <a:schemeClr val="accent1"/>
                </a:outerShdw>
              </a:effectLst>
              <a:latin typeface="Pristina" panose="03060402040406080204" pitchFamily="66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269295E-9663-7D4D-9FBD-890C8E9940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309959"/>
            <a:ext cx="10812026" cy="1325563"/>
          </a:xfrm>
        </p:spPr>
        <p:txBody>
          <a:bodyPr>
            <a:normAutofit fontScale="90000"/>
          </a:bodyPr>
          <a:lstStyle/>
          <a:p>
            <a:pPr algn="ctr"/>
            <a:r>
              <a:rPr lang="en-MY" b="1" dirty="0">
                <a:solidFill>
                  <a:srgbClr val="CC0066"/>
                </a:solidFill>
              </a:rPr>
              <a:t>Adequate tumour-free margin in breast-conserving surgery: Ductal carcinoma in situ</a:t>
            </a:r>
            <a:r>
              <a:rPr lang="en-MY" sz="2200" b="1" dirty="0">
                <a:solidFill>
                  <a:srgbClr val="CC0066"/>
                </a:solidFill>
              </a:rPr>
              <a:t>-2</a:t>
            </a:r>
            <a:endParaRPr lang="en-US" dirty="0">
              <a:solidFill>
                <a:srgbClr val="CC0066"/>
              </a:solidFill>
              <a:latin typeface="+mn-lt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BF7C63A-421C-774F-B384-DCE5A83DD25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04836" y="1785429"/>
            <a:ext cx="10229221" cy="4936046"/>
          </a:xfrm>
        </p:spPr>
        <p:txBody>
          <a:bodyPr>
            <a:normAutofit lnSpcReduction="10000"/>
          </a:bodyPr>
          <a:lstStyle/>
          <a:p>
            <a:r>
              <a:rPr lang="en-MY" dirty="0"/>
              <a:t>Another study on DCIS patients who underwent BCS with a median follow-up of 8.7 years:</a:t>
            </a:r>
            <a:r>
              <a:rPr lang="en-MY" baseline="30000" dirty="0"/>
              <a:t>44</a:t>
            </a:r>
          </a:p>
          <a:p>
            <a:pPr marL="361950" lvl="1" indent="-180975">
              <a:buFont typeface="Wingdings" panose="05000000000000000000" pitchFamily="2" charset="2"/>
              <a:buChar char="§"/>
            </a:pPr>
            <a:r>
              <a:rPr lang="en-MY" dirty="0"/>
              <a:t>no difference in locoregional recurrence (LRR) in those with a negative margin &lt;2 mm &amp; adjuvant RT compared with those having ≥2 mm without RT (HR=0.77, 95% CI 0.19 to 3.23)</a:t>
            </a:r>
          </a:p>
          <a:p>
            <a:pPr marL="0" indent="0">
              <a:buNone/>
            </a:pPr>
            <a:endParaRPr lang="en-MY" sz="2000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MY" sz="2000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MY" sz="2000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MY" sz="2000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MY" sz="2000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MY" sz="2000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MY" sz="2000" dirty="0">
              <a:solidFill>
                <a:srgbClr val="FF0000"/>
              </a:solidFill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en-MY" sz="1400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MY" sz="1400" dirty="0"/>
              <a:t>44. </a:t>
            </a:r>
            <a:r>
              <a:rPr lang="en-MY" sz="1400" dirty="0" err="1"/>
              <a:t>Tadros</a:t>
            </a:r>
            <a:r>
              <a:rPr lang="en-MY" sz="1400" dirty="0"/>
              <a:t> AB,  et al. Ductal Carcinoma in Situ and Margins &lt;2 mm: Contemporary Outcomes with Breast Conservation.  Ann Surg.  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MY" sz="1400" dirty="0"/>
              <a:t>      2019;269(1):150- 7</a:t>
            </a:r>
            <a:endParaRPr lang="en-MY" dirty="0"/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15B16B9-8312-8C4B-9E50-F9CDA1C3E9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7</a:t>
            </a:fld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D51ADDA1-1FCE-4918-BE8B-D56DFF8B3F5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72085" y="3609386"/>
            <a:ext cx="9870227" cy="22206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12024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74893320-9F52-4B64-A9C1-3F92FC62ECD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51163" b="598"/>
          <a:stretch/>
        </p:blipFill>
        <p:spPr>
          <a:xfrm>
            <a:off x="11115041" y="5852503"/>
            <a:ext cx="962024" cy="964832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9662108C-FDB0-4BCE-8989-3ADABE70C062}"/>
              </a:ext>
            </a:extLst>
          </p:cNvPr>
          <p:cNvSpPr/>
          <p:nvPr/>
        </p:nvSpPr>
        <p:spPr>
          <a:xfrm>
            <a:off x="4807539" y="6312760"/>
            <a:ext cx="6283036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n-MY" sz="2000" b="1" dirty="0">
                <a:ln w="22225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chemeClr val="tx2"/>
                </a:solidFill>
                <a:latin typeface="Pristina" panose="03060402040406080204" pitchFamily="66" charset="0"/>
              </a:rPr>
              <a:t>Clinical Practice Guidelines Management of Breast Cancer (Third Edition)</a:t>
            </a:r>
            <a:endParaRPr lang="en-MY" sz="2000" b="1" dirty="0">
              <a:ln w="22225">
                <a:solidFill>
                  <a:schemeClr val="tx2">
                    <a:lumMod val="75000"/>
                  </a:schemeClr>
                </a:solidFill>
                <a:prstDash val="solid"/>
              </a:ln>
              <a:solidFill>
                <a:schemeClr val="tx2"/>
              </a:solidFill>
              <a:effectLst>
                <a:outerShdw dist="38100" dir="2640000" algn="bl" rotWithShape="0">
                  <a:schemeClr val="accent1"/>
                </a:outerShdw>
              </a:effectLst>
              <a:latin typeface="Pristina" panose="03060402040406080204" pitchFamily="66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492F6CD-A812-7549-8617-F00031762A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24100" y="294789"/>
            <a:ext cx="9029700" cy="1325563"/>
          </a:xfrm>
        </p:spPr>
        <p:txBody>
          <a:bodyPr/>
          <a:lstStyle/>
          <a:p>
            <a:r>
              <a:rPr lang="en-US" b="1" dirty="0">
                <a:solidFill>
                  <a:srgbClr val="C1236E"/>
                </a:solidFill>
              </a:rPr>
              <a:t>Sentinel lymph nodes biopsy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7A566E6-D9D1-874A-8459-70773BE4CDD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24932" y="1463888"/>
            <a:ext cx="10148835" cy="4351338"/>
          </a:xfrm>
        </p:spPr>
        <p:txBody>
          <a:bodyPr/>
          <a:lstStyle/>
          <a:p>
            <a:r>
              <a:rPr lang="en-MY" sz="3200" dirty="0"/>
              <a:t>Sentinel lymph nodes biopsy (SLNB) is the standard axillary  surgery in early breast cancer with clinically node-negative patients. </a:t>
            </a:r>
          </a:p>
          <a:p>
            <a:endParaRPr lang="en-MY" sz="2000" dirty="0"/>
          </a:p>
          <a:p>
            <a:r>
              <a:rPr lang="en-MY" sz="3200" dirty="0"/>
              <a:t>Two main reasons:</a:t>
            </a:r>
          </a:p>
          <a:p>
            <a:pPr marL="534988" lvl="1" indent="-360363">
              <a:buFont typeface="Wingdings" panose="05000000000000000000" pitchFamily="2" charset="2"/>
              <a:buChar char="§"/>
            </a:pPr>
            <a:r>
              <a:rPr lang="en-MY" sz="2800" dirty="0"/>
              <a:t>lower risk of upper limb lymphoedema, paraesthesia, seroma &amp; motor nerve injury risks compared with axillary lymph nodes dissection</a:t>
            </a:r>
          </a:p>
          <a:p>
            <a:pPr marL="534988" lvl="1" indent="-360363">
              <a:buFont typeface="Wingdings" panose="05000000000000000000" pitchFamily="2" charset="2"/>
              <a:buChar char="§"/>
            </a:pPr>
            <a:r>
              <a:rPr lang="en-MY" sz="2800" dirty="0"/>
              <a:t>lower axillary lymph nodes metastases in early breast cancer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84188E2-D1D7-6149-9FE6-A7516C2DD6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07549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DCA9DA25-34C2-49CC-A9E6-3DCDDB8BF53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51163" b="598"/>
          <a:stretch/>
        </p:blipFill>
        <p:spPr>
          <a:xfrm>
            <a:off x="11115041" y="5852503"/>
            <a:ext cx="962024" cy="964832"/>
          </a:xfrm>
          <a:prstGeom prst="rect">
            <a:avLst/>
          </a:prstGeom>
        </p:spPr>
      </p:pic>
      <p:sp>
        <p:nvSpPr>
          <p:cNvPr id="4" name="Title 3">
            <a:extLst>
              <a:ext uri="{FF2B5EF4-FFF2-40B4-BE49-F238E27FC236}">
                <a16:creationId xmlns:a16="http://schemas.microsoft.com/office/drawing/2014/main" id="{9132B0B2-B7AA-47E1-BE2D-715939259BE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443613" y="311497"/>
            <a:ext cx="9144000" cy="1349114"/>
          </a:xfrm>
        </p:spPr>
        <p:txBody>
          <a:bodyPr>
            <a:normAutofit fontScale="90000"/>
          </a:bodyPr>
          <a:lstStyle/>
          <a:p>
            <a:br>
              <a:rPr lang="en-MY" sz="4400" dirty="0"/>
            </a:br>
            <a:r>
              <a:rPr lang="en-MY" sz="4900" b="1" dirty="0">
                <a:solidFill>
                  <a:srgbClr val="C1236E"/>
                </a:solidFill>
              </a:rPr>
              <a:t>Treatment after sentinel lymph nodes biopsy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B6455D8C-33A0-4C31-8552-3F40E10E14F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34979" y="1808703"/>
            <a:ext cx="10055595" cy="3647552"/>
          </a:xfrm>
        </p:spPr>
        <p:txBody>
          <a:bodyPr>
            <a:noAutofit/>
          </a:bodyPr>
          <a:lstStyle/>
          <a:p>
            <a:pPr marL="273050" indent="-273050" algn="l">
              <a:buFont typeface="Arial" panose="020B0604020202020204" pitchFamily="34" charset="0"/>
              <a:buChar char="•"/>
            </a:pPr>
            <a:r>
              <a:rPr lang="en-MY" sz="3200" dirty="0"/>
              <a:t>Completion of axillary surgery is no longer standard practice for up to 2 positive sentinel lymph nodes (SLNs).</a:t>
            </a:r>
            <a:endParaRPr lang="en-US" sz="3200" dirty="0"/>
          </a:p>
          <a:p>
            <a:pPr marL="180975" indent="-180975" algn="l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273050" indent="-273050" algn="l">
              <a:buFont typeface="Arial" panose="020B0604020202020204" pitchFamily="34" charset="0"/>
              <a:buChar char="•"/>
            </a:pPr>
            <a:r>
              <a:rPr lang="en-US" sz="3200" dirty="0"/>
              <a:t>Based on 2 trials: </a:t>
            </a:r>
          </a:p>
          <a:p>
            <a:pPr marL="622300" lvl="1" indent="-349250" algn="l">
              <a:buFont typeface="Wingdings" panose="05000000000000000000" pitchFamily="2" charset="2"/>
              <a:buChar char="§"/>
            </a:pPr>
            <a:r>
              <a:rPr lang="en-US" sz="2800" dirty="0"/>
              <a:t>The American College of Surgeons Oncology Group Z0011</a:t>
            </a:r>
          </a:p>
          <a:p>
            <a:pPr marL="622300" lvl="1" indent="-349250" algn="l">
              <a:buFont typeface="Wingdings" panose="05000000000000000000" pitchFamily="2" charset="2"/>
              <a:buChar char="§"/>
            </a:pPr>
            <a:r>
              <a:rPr lang="en-US" sz="2800" dirty="0"/>
              <a:t>The After Mapping of the Axilla: Radiotherapy or Surgery (AMAROS)</a:t>
            </a:r>
          </a:p>
          <a:p>
            <a:pPr marL="0" indent="0" algn="l">
              <a:buNone/>
            </a:pPr>
            <a:endParaRPr lang="en-MY" sz="3200" b="1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ECABCB0-184B-4423-AADF-8E4A75C6D5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9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C79D248-4460-4336-96A8-68EA3E46791A}"/>
              </a:ext>
            </a:extLst>
          </p:cNvPr>
          <p:cNvSpPr/>
          <p:nvPr/>
        </p:nvSpPr>
        <p:spPr>
          <a:xfrm>
            <a:off x="4807539" y="6312760"/>
            <a:ext cx="6283036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n-MY" sz="2000" b="1" dirty="0">
                <a:ln w="22225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chemeClr val="tx2"/>
                </a:solidFill>
                <a:latin typeface="Pristina" panose="03060402040406080204" pitchFamily="66" charset="0"/>
              </a:rPr>
              <a:t>Clinical Practice Guidelines Management of Breast Cancer (Third Edition)</a:t>
            </a:r>
            <a:endParaRPr lang="en-MY" sz="2000" b="1" dirty="0">
              <a:ln w="22225">
                <a:solidFill>
                  <a:schemeClr val="tx2">
                    <a:lumMod val="75000"/>
                  </a:schemeClr>
                </a:solidFill>
                <a:prstDash val="solid"/>
              </a:ln>
              <a:solidFill>
                <a:schemeClr val="tx2"/>
              </a:solidFill>
              <a:effectLst>
                <a:outerShdw dist="38100" dir="2640000" algn="bl" rotWithShape="0">
                  <a:schemeClr val="accent1"/>
                </a:outerShdw>
              </a:effectLst>
              <a:latin typeface="Pristina" panose="0306040204040608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478368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Cloud skipper design templat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mbria-Calibri">
      <a:majorFont>
        <a:latin typeface="Cambria" panose="02040503050406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9TopShadow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3975" dist="41275" dir="14700000" algn="t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 dirty="0"/>
        </a:defPPr>
      </a:lstStyle>
      <a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a:style>
    </a:spDef>
    <a:lnDef>
      <a:spPr/>
      <a:bodyPr/>
      <a:lstStyle/>
      <a:style>
        <a:lnRef idx="1">
          <a:schemeClr val="accent2"/>
        </a:lnRef>
        <a:fillRef idx="0">
          <a:schemeClr val="accent2"/>
        </a:fillRef>
        <a:effectRef idx="0">
          <a:schemeClr val="accent2"/>
        </a:effectRef>
        <a:fontRef idx="minor">
          <a:schemeClr val="tx1"/>
        </a:fontRef>
      </a:style>
    </a:lnDef>
    <a:txDef>
      <a:spPr>
        <a:noFill/>
        <a:ln>
          <a:solidFill>
            <a:schemeClr val="bg2"/>
          </a:solidFill>
        </a:ln>
      </a:spPr>
      <a:bodyPr wrap="square" rtlCol="0" anchor="ctr" anchorCtr="1">
        <a:spAutoFit/>
      </a:bodyPr>
      <a:lstStyle>
        <a:defPPr>
          <a:defRPr dirty="0"/>
        </a:defPPr>
      </a:lstStyle>
    </a:txDef>
  </a:objectDefaults>
  <a:extraClrSchemeLst/>
  <a:extLst>
    <a:ext uri="{05A4C25C-085E-4340-85A3-A5531E510DB2}">
      <thm15:themeFamily xmlns:thm15="http://schemas.microsoft.com/office/thememl/2012/main" name="Cloud skipper design slides.potx" id="{A839CB2D-CAF8-4C90-9E08-F1ACA2C5BDD5}" vid="{4C3DFA96-B4CF-43D6-AFA3-6C4764C0CDA6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mbria-Calibri">
      <a:majorFont>
        <a:latin typeface="Cambria" panose="02040503050406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9TopShadow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3975" dist="41275" dir="14700000" algn="t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mbria-Calibri">
      <a:majorFont>
        <a:latin typeface="Cambria" panose="02040503050406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9TopShadow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3975" dist="41275" dir="14700000" algn="t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57965</TotalTime>
  <Words>1308</Words>
  <Application>Microsoft Office PowerPoint</Application>
  <PresentationFormat>Widescreen</PresentationFormat>
  <Paragraphs>145</Paragraphs>
  <Slides>17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5" baseType="lpstr">
      <vt:lpstr>Arial</vt:lpstr>
      <vt:lpstr>Calibri</vt:lpstr>
      <vt:lpstr>Cambria</vt:lpstr>
      <vt:lpstr>Courier New</vt:lpstr>
      <vt:lpstr>Pristina</vt:lpstr>
      <vt:lpstr>Symbol</vt:lpstr>
      <vt:lpstr>Wingdings</vt:lpstr>
      <vt:lpstr>Cloud skipper design template</vt:lpstr>
      <vt:lpstr>TRAINING OF CORE TRAINERS  CLINICAL PRACTICE GUIDELINES  MANAGEMENT OF  BREAST CANCER  (THIRD EDITION)</vt:lpstr>
      <vt:lpstr>Learning objectives</vt:lpstr>
      <vt:lpstr> Multi-disciplinary team  </vt:lpstr>
      <vt:lpstr>Multi-disciplinary team-2</vt:lpstr>
      <vt:lpstr> Adequate tumour-free margin in breast-conserving surgery: Invasive carcinoma </vt:lpstr>
      <vt:lpstr>Adequate tumour-free margin in breast-conserving surgery: Ductal carcinoma in situ</vt:lpstr>
      <vt:lpstr>Adequate tumour-free margin in breast-conserving surgery: Ductal carcinoma in situ-2</vt:lpstr>
      <vt:lpstr>Sentinel lymph nodes biopsy</vt:lpstr>
      <vt:lpstr> Treatment after sentinel lymph nodes biopsy</vt:lpstr>
      <vt:lpstr>PowerPoint Presentation</vt:lpstr>
      <vt:lpstr>  Sentinel lymph nodes biopsy-3  </vt:lpstr>
      <vt:lpstr>   Sentinel lymph nodes biopsy-4   </vt:lpstr>
      <vt:lpstr>  Sentinel lymph nodes biopsy-5  </vt:lpstr>
      <vt:lpstr>Take home message</vt:lpstr>
      <vt:lpstr>Take home message-2</vt:lpstr>
      <vt:lpstr>Take home message-3</vt:lpstr>
      <vt:lpstr>Thank you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TRAINING OF CORE TRAINERS ON CLINICAL PRACTICE GUIDELINES (CPG)  MANAGEMENT OF BREAST CANCER (THIRD EDITION)</dc:title>
  <dc:creator>Zawiah Mansor</dc:creator>
  <cp:lastModifiedBy>Mohd Aminuddin Mohd Yusof</cp:lastModifiedBy>
  <cp:revision>225</cp:revision>
  <dcterms:created xsi:type="dcterms:W3CDTF">2020-08-13T07:33:34Z</dcterms:created>
  <dcterms:modified xsi:type="dcterms:W3CDTF">2022-03-11T04:06:18Z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0x010100AA3F7D94069FF64A86F7DFF56D60E3BE</vt:lpwstr>
  </property>
  <property fmtid="{D5CDD505-2E9C-101B-9397-08002B2CF9AE}" pid="3" name="Order">
    <vt:r8>74062900</vt:r8>
  </property>
  <property fmtid="{D5CDD505-2E9C-101B-9397-08002B2CF9AE}" pid="4" name="HiddenCategoryTags">
    <vt:lpwstr/>
  </property>
  <property fmtid="{D5CDD505-2E9C-101B-9397-08002B2CF9AE}" pid="5" name="InternalTags">
    <vt:lpwstr/>
  </property>
  <property fmtid="{D5CDD505-2E9C-101B-9397-08002B2CF9AE}" pid="6" name="FeatureTags">
    <vt:lpwstr/>
  </property>
  <property fmtid="{D5CDD505-2E9C-101B-9397-08002B2CF9AE}" pid="7" name="LocalizationTags">
    <vt:lpwstr/>
  </property>
  <property fmtid="{D5CDD505-2E9C-101B-9397-08002B2CF9AE}" pid="8" name="CategoryTags">
    <vt:lpwstr/>
  </property>
  <property fmtid="{D5CDD505-2E9C-101B-9397-08002B2CF9AE}" pid="9" name="Applications">
    <vt:lpwstr/>
  </property>
  <property fmtid="{D5CDD505-2E9C-101B-9397-08002B2CF9AE}" pid="10" name="CampaignTags">
    <vt:lpwstr/>
  </property>
  <property fmtid="{D5CDD505-2E9C-101B-9397-08002B2CF9AE}" pid="11" name="ScenarioTags">
    <vt:lpwstr/>
  </property>
</Properties>
</file>